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avi" ContentType="video/avi"/>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1"/>
  </p:notesMasterIdLst>
  <p:handoutMasterIdLst>
    <p:handoutMasterId r:id="rId22"/>
  </p:handoutMasterIdLst>
  <p:sldIdLst>
    <p:sldId id="256" r:id="rId2"/>
    <p:sldId id="257" r:id="rId3"/>
    <p:sldId id="271" r:id="rId4"/>
    <p:sldId id="258" r:id="rId5"/>
    <p:sldId id="260" r:id="rId6"/>
    <p:sldId id="259" r:id="rId7"/>
    <p:sldId id="270" r:id="rId8"/>
    <p:sldId id="278" r:id="rId9"/>
    <p:sldId id="272" r:id="rId10"/>
    <p:sldId id="273" r:id="rId11"/>
    <p:sldId id="274" r:id="rId12"/>
    <p:sldId id="275" r:id="rId13"/>
    <p:sldId id="263" r:id="rId14"/>
    <p:sldId id="265" r:id="rId15"/>
    <p:sldId id="279" r:id="rId16"/>
    <p:sldId id="276" r:id="rId17"/>
    <p:sldId id="280" r:id="rId18"/>
    <p:sldId id="277" r:id="rId19"/>
    <p:sldId id="266" r:id="rId20"/>
  </p:sldIdLst>
  <p:sldSz cx="9144000" cy="6858000" type="screen4x3"/>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05" autoAdjust="0"/>
    <p:restoredTop sz="82545" autoAdjust="0"/>
  </p:normalViewPr>
  <p:slideViewPr>
    <p:cSldViewPr>
      <p:cViewPr>
        <p:scale>
          <a:sx n="50" d="100"/>
          <a:sy n="50" d="100"/>
        </p:scale>
        <p:origin x="-1290" y="-22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29282" cy="35076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265014" y="0"/>
            <a:ext cx="4029282" cy="350760"/>
          </a:xfrm>
          <a:prstGeom prst="rect">
            <a:avLst/>
          </a:prstGeom>
        </p:spPr>
        <p:txBody>
          <a:bodyPr vert="horz" lIns="91440" tIns="45720" rIns="91440" bIns="45720" rtlCol="0"/>
          <a:lstStyle>
            <a:lvl1pPr algn="r">
              <a:defRPr sz="1200"/>
            </a:lvl1pPr>
          </a:lstStyle>
          <a:p>
            <a:fld id="{F43C050D-3143-4449-A9EA-C5A0E3C1C407}" type="datetimeFigureOut">
              <a:rPr lang="en-US" smtClean="0"/>
              <a:t>9/15/2014</a:t>
            </a:fld>
            <a:endParaRPr lang="en-US"/>
          </a:p>
        </p:txBody>
      </p:sp>
      <p:sp>
        <p:nvSpPr>
          <p:cNvPr id="4" name="Footer Placeholder 3"/>
          <p:cNvSpPr>
            <a:spLocks noGrp="1"/>
          </p:cNvSpPr>
          <p:nvPr>
            <p:ph type="ftr" sz="quarter" idx="2"/>
          </p:nvPr>
        </p:nvSpPr>
        <p:spPr>
          <a:xfrm>
            <a:off x="1" y="6658443"/>
            <a:ext cx="4029282" cy="35076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265014" y="6658443"/>
            <a:ext cx="4029282" cy="350760"/>
          </a:xfrm>
          <a:prstGeom prst="rect">
            <a:avLst/>
          </a:prstGeom>
        </p:spPr>
        <p:txBody>
          <a:bodyPr vert="horz" lIns="91440" tIns="45720" rIns="91440" bIns="45720" rtlCol="0" anchor="b"/>
          <a:lstStyle>
            <a:lvl1pPr algn="r">
              <a:defRPr sz="1200"/>
            </a:lvl1pPr>
          </a:lstStyle>
          <a:p>
            <a:fld id="{50047A60-24AB-43B9-8877-668E4A4E44AD}" type="slidenum">
              <a:rPr lang="en-US" smtClean="0"/>
              <a:t>‹#›</a:t>
            </a:fld>
            <a:endParaRPr lang="en-US"/>
          </a:p>
        </p:txBody>
      </p:sp>
    </p:spTree>
    <p:extLst>
      <p:ext uri="{BB962C8B-B14F-4D97-AF65-F5344CB8AC3E}">
        <p14:creationId xmlns:p14="http://schemas.microsoft.com/office/powerpoint/2010/main" val="20343667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05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5265809" y="0"/>
            <a:ext cx="4028440" cy="350520"/>
          </a:xfrm>
          <a:prstGeom prst="rect">
            <a:avLst/>
          </a:prstGeom>
        </p:spPr>
        <p:txBody>
          <a:bodyPr vert="horz" lIns="93177" tIns="46589" rIns="93177" bIns="46589" rtlCol="0"/>
          <a:lstStyle>
            <a:lvl1pPr algn="r">
              <a:defRPr sz="1200"/>
            </a:lvl1pPr>
          </a:lstStyle>
          <a:p>
            <a:fld id="{5F9AA4FE-400A-422B-A82D-553BAF916355}" type="datetimeFigureOut">
              <a:rPr lang="en-US" smtClean="0"/>
              <a:t>9/15/2014</a:t>
            </a:fld>
            <a:endParaRPr lang="en-US"/>
          </a:p>
        </p:txBody>
      </p:sp>
      <p:sp>
        <p:nvSpPr>
          <p:cNvPr id="4" name="Slide Image Placeholder 3"/>
          <p:cNvSpPr>
            <a:spLocks noGrp="1" noRot="1" noChangeAspect="1"/>
          </p:cNvSpPr>
          <p:nvPr>
            <p:ph type="sldImg" idx="2"/>
          </p:nvPr>
        </p:nvSpPr>
        <p:spPr>
          <a:xfrm>
            <a:off x="2895600" y="525463"/>
            <a:ext cx="3505200" cy="2628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929640" y="3329940"/>
            <a:ext cx="7437120" cy="31546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658664"/>
            <a:ext cx="4028440" cy="3505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5265809" y="6658664"/>
            <a:ext cx="4028440" cy="350520"/>
          </a:xfrm>
          <a:prstGeom prst="rect">
            <a:avLst/>
          </a:prstGeom>
        </p:spPr>
        <p:txBody>
          <a:bodyPr vert="horz" lIns="93177" tIns="46589" rIns="93177" bIns="46589" rtlCol="0" anchor="b"/>
          <a:lstStyle>
            <a:lvl1pPr algn="r">
              <a:defRPr sz="1200"/>
            </a:lvl1pPr>
          </a:lstStyle>
          <a:p>
            <a:fld id="{498537FD-F180-484C-A955-47D284C6EB64}" type="slidenum">
              <a:rPr lang="en-US" smtClean="0"/>
              <a:t>‹#›</a:t>
            </a:fld>
            <a:endParaRPr lang="en-US"/>
          </a:p>
        </p:txBody>
      </p:sp>
    </p:spTree>
    <p:extLst>
      <p:ext uri="{BB962C8B-B14F-4D97-AF65-F5344CB8AC3E}">
        <p14:creationId xmlns:p14="http://schemas.microsoft.com/office/powerpoint/2010/main" val="10876712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8537FD-F180-484C-A955-47D284C6EB64}" type="slidenum">
              <a:rPr lang="en-US" smtClean="0"/>
              <a:t>1</a:t>
            </a:fld>
            <a:endParaRPr lang="en-US"/>
          </a:p>
        </p:txBody>
      </p:sp>
    </p:spTree>
    <p:extLst>
      <p:ext uri="{BB962C8B-B14F-4D97-AF65-F5344CB8AC3E}">
        <p14:creationId xmlns:p14="http://schemas.microsoft.com/office/powerpoint/2010/main" val="38781080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1-ethyl-3-(3-dimethylaminopropyl)</a:t>
            </a:r>
            <a:r>
              <a:rPr lang="en-US" dirty="0" err="1" smtClean="0"/>
              <a:t>carbodiimide</a:t>
            </a:r>
            <a:r>
              <a:rPr lang="en-US" dirty="0" smtClean="0"/>
              <a:t> (EDC) used as a carboxyl activating agent for the coupling of primary amines to yield amide bonds</a:t>
            </a:r>
          </a:p>
          <a:p>
            <a:endParaRPr lang="en-US" dirty="0" smtClean="0"/>
          </a:p>
          <a:p>
            <a:r>
              <a:rPr lang="en-US" dirty="0" smtClean="0"/>
              <a:t>APTES used to link spiropyran to glass</a:t>
            </a:r>
            <a:r>
              <a:rPr lang="en-US" baseline="0" dirty="0" smtClean="0"/>
              <a:t> surface</a:t>
            </a:r>
          </a:p>
          <a:p>
            <a:endParaRPr lang="en-US" baseline="0" dirty="0" smtClean="0"/>
          </a:p>
          <a:p>
            <a:r>
              <a:rPr lang="en-US" baseline="0" dirty="0" smtClean="0"/>
              <a:t>TBDS used as spacers to allow spiropyrans to open and close</a:t>
            </a:r>
            <a:endParaRPr lang="en-US" dirty="0"/>
          </a:p>
        </p:txBody>
      </p:sp>
      <p:sp>
        <p:nvSpPr>
          <p:cNvPr id="4" name="Slide Number Placeholder 3"/>
          <p:cNvSpPr>
            <a:spLocks noGrp="1"/>
          </p:cNvSpPr>
          <p:nvPr>
            <p:ph type="sldNum" sz="quarter" idx="10"/>
          </p:nvPr>
        </p:nvSpPr>
        <p:spPr/>
        <p:txBody>
          <a:bodyPr/>
          <a:lstStyle/>
          <a:p>
            <a:fld id="{498537FD-F180-484C-A955-47D284C6EB64}" type="slidenum">
              <a:rPr lang="en-US" smtClean="0"/>
              <a:t>14</a:t>
            </a:fld>
            <a:endParaRPr lang="en-US"/>
          </a:p>
        </p:txBody>
      </p:sp>
    </p:spTree>
    <p:extLst>
      <p:ext uri="{BB962C8B-B14F-4D97-AF65-F5344CB8AC3E}">
        <p14:creationId xmlns:p14="http://schemas.microsoft.com/office/powerpoint/2010/main" val="41479944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Microfluidics: a common example of Microfluidics is a pregnancy test or glucose test.</a:t>
            </a:r>
            <a:r>
              <a:rPr lang="en-US" baseline="0" dirty="0" smtClean="0"/>
              <a:t> Takes a small amount of liquid and using capillary action, moves liquid across a chip</a:t>
            </a:r>
          </a:p>
          <a:p>
            <a:endParaRPr lang="en-US" dirty="0" smtClean="0"/>
          </a:p>
          <a:p>
            <a:r>
              <a:rPr lang="en-US" dirty="0" smtClean="0"/>
              <a:t>Spiropyran is a molecule that changes shape based on the light source. In the open form spiropyran</a:t>
            </a:r>
            <a:r>
              <a:rPr lang="en-US" baseline="0" dirty="0" smtClean="0"/>
              <a:t> can appear as a pink to purple color. </a:t>
            </a:r>
            <a:r>
              <a:rPr lang="en-US" dirty="0" smtClean="0"/>
              <a:t> Not</a:t>
            </a:r>
            <a:r>
              <a:rPr lang="en-US" baseline="0" dirty="0" smtClean="0"/>
              <a:t> only do you see a color change, but also a physical change. The closed form is hydrophobic and the open form is hydrophilic. </a:t>
            </a:r>
            <a:r>
              <a:rPr lang="en-US" dirty="0" smtClean="0"/>
              <a:t>This change</a:t>
            </a:r>
            <a:r>
              <a:rPr lang="en-US" baseline="0" dirty="0" smtClean="0"/>
              <a:t> can take up to 2-5 minutes to happen. And it’s Reversible! </a:t>
            </a:r>
          </a:p>
          <a:p>
            <a:endParaRPr lang="en-US" baseline="0" dirty="0" smtClean="0"/>
          </a:p>
          <a:p>
            <a:r>
              <a:rPr lang="en-US" baseline="0" dirty="0" smtClean="0"/>
              <a:t>On the title slide was a chip that a previous PhD student, Dao, made. You can clearly see that under visible light is colorless and after UV exposure, the chip turns a dark purple color. </a:t>
            </a:r>
            <a:endParaRPr lang="en-US" dirty="0"/>
          </a:p>
        </p:txBody>
      </p:sp>
      <p:sp>
        <p:nvSpPr>
          <p:cNvPr id="4" name="Slide Number Placeholder 3"/>
          <p:cNvSpPr>
            <a:spLocks noGrp="1"/>
          </p:cNvSpPr>
          <p:nvPr>
            <p:ph type="sldNum" sz="quarter" idx="10"/>
          </p:nvPr>
        </p:nvSpPr>
        <p:spPr/>
        <p:txBody>
          <a:bodyPr/>
          <a:lstStyle/>
          <a:p>
            <a:fld id="{498537FD-F180-484C-A955-47D284C6EB64}" type="slidenum">
              <a:rPr lang="en-US" smtClean="0"/>
              <a:t>2</a:t>
            </a:fld>
            <a:endParaRPr lang="en-US"/>
          </a:p>
        </p:txBody>
      </p:sp>
    </p:spTree>
    <p:extLst>
      <p:ext uri="{BB962C8B-B14F-4D97-AF65-F5344CB8AC3E}">
        <p14:creationId xmlns:p14="http://schemas.microsoft.com/office/powerpoint/2010/main" val="8983399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rely on microfluidic devices for</a:t>
            </a:r>
            <a:r>
              <a:rPr lang="en-US" baseline="0" dirty="0" smtClean="0"/>
              <a:t> common uses. They are portable and provide a qualitative measurement that is fast and easy. </a:t>
            </a:r>
          </a:p>
          <a:p>
            <a:r>
              <a:rPr lang="en-US" baseline="0" dirty="0" smtClean="0"/>
              <a:t>Example of how a pregnancy test works. Using capillary action a small amount of reagent reacts with target compounds to produce a color. </a:t>
            </a:r>
          </a:p>
          <a:p>
            <a:endParaRPr lang="en-US" baseline="0" dirty="0" smtClean="0"/>
          </a:p>
          <a:p>
            <a:r>
              <a:rPr lang="en-US" baseline="0" dirty="0" smtClean="0"/>
              <a:t>Why spiropyran? Remember, that based on what light form is shined the physical properties of the chip itself can change. If we can control how hydrophobic or hydrophilic the area is, we can control how much and when the reagents will react</a:t>
            </a:r>
            <a:endParaRPr lang="en-US" dirty="0"/>
          </a:p>
        </p:txBody>
      </p:sp>
      <p:sp>
        <p:nvSpPr>
          <p:cNvPr id="4" name="Slide Number Placeholder 3"/>
          <p:cNvSpPr>
            <a:spLocks noGrp="1"/>
          </p:cNvSpPr>
          <p:nvPr>
            <p:ph type="sldNum" sz="quarter" idx="10"/>
          </p:nvPr>
        </p:nvSpPr>
        <p:spPr/>
        <p:txBody>
          <a:bodyPr/>
          <a:lstStyle/>
          <a:p>
            <a:fld id="{498537FD-F180-484C-A955-47D284C6EB64}" type="slidenum">
              <a:rPr lang="en-US" smtClean="0"/>
              <a:t>3</a:t>
            </a:fld>
            <a:endParaRPr lang="en-US"/>
          </a:p>
        </p:txBody>
      </p:sp>
    </p:spTree>
    <p:extLst>
      <p:ext uri="{BB962C8B-B14F-4D97-AF65-F5344CB8AC3E}">
        <p14:creationId xmlns:p14="http://schemas.microsoft.com/office/powerpoint/2010/main" val="9363927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Can change a surface from hydrophobic to hydrophilic</a:t>
            </a:r>
          </a:p>
          <a:p>
            <a:endParaRPr lang="en-US" dirty="0" smtClean="0"/>
          </a:p>
          <a:p>
            <a:r>
              <a:rPr lang="en-US" dirty="0" smtClean="0"/>
              <a:t>In Picture, the surface is a </a:t>
            </a:r>
            <a:r>
              <a:rPr lang="en-US" dirty="0" smtClean="0"/>
              <a:t>spiropyran integrated in a butyl methacrylate </a:t>
            </a:r>
            <a:r>
              <a:rPr lang="en-US" dirty="0" err="1" smtClean="0"/>
              <a:t>nanofiber</a:t>
            </a:r>
            <a:r>
              <a:rPr lang="en-US" dirty="0" smtClean="0"/>
              <a:t> mat on a glass slide </a:t>
            </a:r>
            <a:r>
              <a:rPr lang="en-US" baseline="0" dirty="0" smtClean="0"/>
              <a:t>mesh</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498537FD-F180-484C-A955-47D284C6EB64}" type="slidenum">
              <a:rPr lang="en-US" smtClean="0"/>
              <a:t>4</a:t>
            </a:fld>
            <a:endParaRPr lang="en-US"/>
          </a:p>
        </p:txBody>
      </p:sp>
    </p:spTree>
    <p:extLst>
      <p:ext uri="{BB962C8B-B14F-4D97-AF65-F5344CB8AC3E}">
        <p14:creationId xmlns:p14="http://schemas.microsoft.com/office/powerpoint/2010/main" val="11379806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can mechanically alter a device using just light. In picture is a very complicated and elaborate microfluidic device.</a:t>
            </a:r>
            <a:r>
              <a:rPr lang="en-US" baseline="0" dirty="0" smtClean="0"/>
              <a:t> Now what if we could control these individual channels and tell it when to allow liquid through? </a:t>
            </a:r>
            <a:endParaRPr lang="en-US" dirty="0"/>
          </a:p>
        </p:txBody>
      </p:sp>
      <p:sp>
        <p:nvSpPr>
          <p:cNvPr id="4" name="Slide Number Placeholder 3"/>
          <p:cNvSpPr>
            <a:spLocks noGrp="1"/>
          </p:cNvSpPr>
          <p:nvPr>
            <p:ph type="sldNum" sz="quarter" idx="10"/>
          </p:nvPr>
        </p:nvSpPr>
        <p:spPr/>
        <p:txBody>
          <a:bodyPr/>
          <a:lstStyle/>
          <a:p>
            <a:fld id="{498537FD-F180-484C-A955-47D284C6EB64}" type="slidenum">
              <a:rPr lang="en-US" smtClean="0"/>
              <a:t>5</a:t>
            </a:fld>
            <a:endParaRPr lang="en-US"/>
          </a:p>
        </p:txBody>
      </p:sp>
    </p:spTree>
    <p:extLst>
      <p:ext uri="{BB962C8B-B14F-4D97-AF65-F5344CB8AC3E}">
        <p14:creationId xmlns:p14="http://schemas.microsoft.com/office/powerpoint/2010/main" val="11739214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Before we can jump into this project. We first need to understand what</a:t>
            </a:r>
            <a:r>
              <a:rPr lang="en-US" baseline="0" dirty="0" smtClean="0"/>
              <a:t> has already been done. </a:t>
            </a:r>
          </a:p>
          <a:p>
            <a:endParaRPr lang="en-US" baseline="0" dirty="0" smtClean="0"/>
          </a:p>
          <a:p>
            <a:r>
              <a:rPr lang="en-US" baseline="0" dirty="0" smtClean="0"/>
              <a:t>Previous PhD student, Dao, investigated how spiropyran can be used in heavy metal extraction. By adding a crown structure to the compound a slightly ionic bond can be made to trap metal ions from water. This method has also been tried in optical fibers, which are a long fiber that allows light to shine throughout. </a:t>
            </a:r>
            <a:endParaRPr lang="en-US" dirty="0"/>
          </a:p>
        </p:txBody>
      </p:sp>
      <p:sp>
        <p:nvSpPr>
          <p:cNvPr id="4" name="Slide Number Placeholder 3"/>
          <p:cNvSpPr>
            <a:spLocks noGrp="1"/>
          </p:cNvSpPr>
          <p:nvPr>
            <p:ph type="sldNum" sz="quarter" idx="10"/>
          </p:nvPr>
        </p:nvSpPr>
        <p:spPr/>
        <p:txBody>
          <a:bodyPr/>
          <a:lstStyle/>
          <a:p>
            <a:fld id="{498537FD-F180-484C-A955-47D284C6EB64}" type="slidenum">
              <a:rPr lang="en-US" smtClean="0"/>
              <a:t>6</a:t>
            </a:fld>
            <a:endParaRPr lang="en-US"/>
          </a:p>
        </p:txBody>
      </p:sp>
    </p:spTree>
    <p:extLst>
      <p:ext uri="{BB962C8B-B14F-4D97-AF65-F5344CB8AC3E}">
        <p14:creationId xmlns:p14="http://schemas.microsoft.com/office/powerpoint/2010/main" val="891993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Unfortunately,</a:t>
            </a:r>
            <a:r>
              <a:rPr lang="en-US" baseline="0" dirty="0" smtClean="0"/>
              <a:t> this reaction has its limitations. </a:t>
            </a:r>
          </a:p>
          <a:p>
            <a:endParaRPr lang="en-US" baseline="0" dirty="0" smtClean="0"/>
          </a:p>
          <a:p>
            <a:r>
              <a:rPr lang="en-US" baseline="0" dirty="0" smtClean="0"/>
              <a:t>We use contact angle measurements to measure how quickly the surface can switch between the hydrophobic form </a:t>
            </a:r>
            <a:r>
              <a:rPr lang="en-US" baseline="0" dirty="0" err="1" smtClean="0"/>
              <a:t>vs</a:t>
            </a:r>
            <a:r>
              <a:rPr lang="en-US" baseline="0" dirty="0" smtClean="0"/>
              <a:t> the hydrophilic form </a:t>
            </a:r>
            <a:endParaRPr lang="en-US" dirty="0"/>
          </a:p>
        </p:txBody>
      </p:sp>
      <p:sp>
        <p:nvSpPr>
          <p:cNvPr id="4" name="Slide Number Placeholder 3"/>
          <p:cNvSpPr>
            <a:spLocks noGrp="1"/>
          </p:cNvSpPr>
          <p:nvPr>
            <p:ph type="sldNum" sz="quarter" idx="10"/>
          </p:nvPr>
        </p:nvSpPr>
        <p:spPr/>
        <p:txBody>
          <a:bodyPr/>
          <a:lstStyle/>
          <a:p>
            <a:fld id="{498537FD-F180-484C-A955-47D284C6EB64}" type="slidenum">
              <a:rPr lang="en-US" smtClean="0"/>
              <a:t>7</a:t>
            </a:fld>
            <a:endParaRPr lang="en-US"/>
          </a:p>
        </p:txBody>
      </p:sp>
    </p:spTree>
    <p:extLst>
      <p:ext uri="{BB962C8B-B14F-4D97-AF65-F5344CB8AC3E}">
        <p14:creationId xmlns:p14="http://schemas.microsoft.com/office/powerpoint/2010/main" val="12970349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we map</a:t>
            </a:r>
            <a:r>
              <a:rPr lang="en-US" baseline="0" dirty="0" smtClean="0"/>
              <a:t> the contact degree after 1 minute VIS or UV, we see a gradual decrease in the change </a:t>
            </a:r>
            <a:endParaRPr lang="en-US" dirty="0"/>
          </a:p>
        </p:txBody>
      </p:sp>
      <p:sp>
        <p:nvSpPr>
          <p:cNvPr id="4" name="Slide Number Placeholder 3"/>
          <p:cNvSpPr>
            <a:spLocks noGrp="1"/>
          </p:cNvSpPr>
          <p:nvPr>
            <p:ph type="sldNum" sz="quarter" idx="10"/>
          </p:nvPr>
        </p:nvSpPr>
        <p:spPr/>
        <p:txBody>
          <a:bodyPr/>
          <a:lstStyle/>
          <a:p>
            <a:fld id="{498537FD-F180-484C-A955-47D284C6EB64}" type="slidenum">
              <a:rPr lang="en-US" smtClean="0"/>
              <a:t>8</a:t>
            </a:fld>
            <a:endParaRPr lang="en-US"/>
          </a:p>
        </p:txBody>
      </p:sp>
    </p:spTree>
    <p:extLst>
      <p:ext uri="{BB962C8B-B14F-4D97-AF65-F5344CB8AC3E}">
        <p14:creationId xmlns:p14="http://schemas.microsoft.com/office/powerpoint/2010/main" val="9683056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8537FD-F180-484C-A955-47D284C6EB64}" type="slidenum">
              <a:rPr lang="en-US" smtClean="0"/>
              <a:t>12</a:t>
            </a:fld>
            <a:endParaRPr lang="en-US"/>
          </a:p>
        </p:txBody>
      </p:sp>
    </p:spTree>
    <p:extLst>
      <p:ext uri="{BB962C8B-B14F-4D97-AF65-F5344CB8AC3E}">
        <p14:creationId xmlns:p14="http://schemas.microsoft.com/office/powerpoint/2010/main" val="23503589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B51387AD-3C33-4BFD-8EF9-1B6A3E1AFE1D}" type="datetimeFigureOut">
              <a:rPr lang="en-US" smtClean="0"/>
              <a:t>9/15/2014</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FAAD203E-0663-43C9-BB2A-32EFB3C6BF76}" type="slidenum">
              <a:rPr lang="en-US" smtClean="0"/>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51387AD-3C33-4BFD-8EF9-1B6A3E1AFE1D}" type="datetimeFigureOut">
              <a:rPr lang="en-US" smtClean="0"/>
              <a:t>9/15/2014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AD203E-0663-43C9-BB2A-32EFB3C6BF7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51387AD-3C33-4BFD-8EF9-1B6A3E1AFE1D}" type="datetimeFigureOut">
              <a:rPr lang="en-US" smtClean="0"/>
              <a:t>9/15/2014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AD203E-0663-43C9-BB2A-32EFB3C6BF76}"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B51387AD-3C33-4BFD-8EF9-1B6A3E1AFE1D}" type="datetimeFigureOut">
              <a:rPr lang="en-US" smtClean="0"/>
              <a:t>9/15/2014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AD203E-0663-43C9-BB2A-32EFB3C6BF76}" type="slidenum">
              <a:rPr lang="en-US" smtClean="0"/>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B51387AD-3C33-4BFD-8EF9-1B6A3E1AFE1D}" type="datetimeFigureOut">
              <a:rPr lang="en-US" smtClean="0"/>
              <a:t>9/15/2014</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FAAD203E-0663-43C9-BB2A-32EFB3C6BF76}"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B51387AD-3C33-4BFD-8EF9-1B6A3E1AFE1D}" type="datetimeFigureOut">
              <a:rPr lang="en-US" smtClean="0"/>
              <a:t>9/15/2014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AD203E-0663-43C9-BB2A-32EFB3C6BF76}" type="slidenum">
              <a:rPr lang="en-US" smtClean="0"/>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B51387AD-3C33-4BFD-8EF9-1B6A3E1AFE1D}" type="datetimeFigureOut">
              <a:rPr lang="en-US" smtClean="0"/>
              <a:t>9/15/2014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AAD203E-0663-43C9-BB2A-32EFB3C6BF76}" type="slidenum">
              <a:rPr lang="en-US" smtClean="0"/>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B51387AD-3C33-4BFD-8EF9-1B6A3E1AFE1D}" type="datetimeFigureOut">
              <a:rPr lang="en-US" smtClean="0"/>
              <a:t>9/15/2014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AAD203E-0663-43C9-BB2A-32EFB3C6BF76}"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1387AD-3C33-4BFD-8EF9-1B6A3E1AFE1D}" type="datetimeFigureOut">
              <a:rPr lang="en-US" smtClean="0"/>
              <a:t>9/15/2014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AAD203E-0663-43C9-BB2A-32EFB3C6BF7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B51387AD-3C33-4BFD-8EF9-1B6A3E1AFE1D}" type="datetimeFigureOut">
              <a:rPr lang="en-US" smtClean="0"/>
              <a:t>9/15/2014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AD203E-0663-43C9-BB2A-32EFB3C6BF76}" type="slidenum">
              <a:rPr lang="en-US" smtClean="0"/>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B51387AD-3C33-4BFD-8EF9-1B6A3E1AFE1D}" type="datetimeFigureOut">
              <a:rPr lang="en-US" smtClean="0"/>
              <a:t>9/15/2014</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FAAD203E-0663-43C9-BB2A-32EFB3C6BF76}" type="slidenum">
              <a:rPr lang="en-US" smtClean="0"/>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B51387AD-3C33-4BFD-8EF9-1B6A3E1AFE1D}" type="datetimeFigureOut">
              <a:rPr lang="en-US" smtClean="0"/>
              <a:t>9/15/2014</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FAAD203E-0663-43C9-BB2A-32EFB3C6BF76}"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tiff"/><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tiff"/><Relationship Id="rId5" Type="http://schemas.openxmlformats.org/officeDocument/2006/relationships/image" Target="../media/image17.tiff"/><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G"/><Relationship Id="rId1" Type="http://schemas.openxmlformats.org/officeDocument/2006/relationships/slideLayout" Target="../slideLayouts/slideLayout4.xml"/><Relationship Id="rId5" Type="http://schemas.openxmlformats.org/officeDocument/2006/relationships/image" Target="../media/image28.JPG"/><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avi"/><Relationship Id="rId1" Type="http://schemas.microsoft.com/office/2007/relationships/media" Target="../media/media1.avi"/><Relationship Id="rId5" Type="http://schemas.openxmlformats.org/officeDocument/2006/relationships/image" Target="../media/image31.png"/><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By Jamy Lee</a:t>
            </a:r>
          </a:p>
          <a:p>
            <a:r>
              <a:rPr lang="en-US" dirty="0" smtClean="0"/>
              <a:t>PI: Dr. Vince </a:t>
            </a:r>
            <a:r>
              <a:rPr lang="en-US" dirty="0" err="1" smtClean="0"/>
              <a:t>Remcho</a:t>
            </a:r>
            <a:endParaRPr lang="en-US" dirty="0" smtClean="0"/>
          </a:p>
        </p:txBody>
      </p:sp>
      <p:sp>
        <p:nvSpPr>
          <p:cNvPr id="2" name="Title 1"/>
          <p:cNvSpPr>
            <a:spLocks noGrp="1"/>
          </p:cNvSpPr>
          <p:nvPr>
            <p:ph type="ctrTitle"/>
          </p:nvPr>
        </p:nvSpPr>
        <p:spPr/>
        <p:txBody>
          <a:bodyPr>
            <a:normAutofit/>
          </a:bodyPr>
          <a:lstStyle/>
          <a:p>
            <a:r>
              <a:rPr lang="en-US" dirty="0" err="1" smtClean="0"/>
              <a:t>Photoactuated</a:t>
            </a:r>
            <a:r>
              <a:rPr lang="en-US" dirty="0" smtClean="0"/>
              <a:t> Droplet Microfluidics Enabled via Spiropyrans</a:t>
            </a:r>
            <a:endParaRPr lang="en-US" dirty="0"/>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6269"/>
          <a:stretch/>
        </p:blipFill>
        <p:spPr bwMode="auto">
          <a:xfrm>
            <a:off x="2514600" y="4815656"/>
            <a:ext cx="4148598" cy="15802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t="11204"/>
          <a:stretch/>
        </p:blipFill>
        <p:spPr bwMode="auto">
          <a:xfrm>
            <a:off x="2012061" y="4419600"/>
            <a:ext cx="5150739"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474403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1162132" y="4191000"/>
            <a:ext cx="7024687" cy="2514600"/>
            <a:chOff x="1162132" y="4191000"/>
            <a:chExt cx="7024687" cy="2514600"/>
          </a:xfrm>
        </p:grpSpPr>
        <p:pic>
          <p:nvPicPr>
            <p:cNvPr id="3077" name="Picture 5"/>
            <p:cNvPicPr>
              <a:picLocks noChangeAspect="1" noChangeArrowheads="1"/>
            </p:cNvPicPr>
            <p:nvPr/>
          </p:nvPicPr>
          <p:blipFill rotWithShape="1">
            <a:blip r:embed="rId2">
              <a:extLst>
                <a:ext uri="{28A0092B-C50C-407E-A947-70E740481C1C}">
                  <a14:useLocalDpi xmlns:a14="http://schemas.microsoft.com/office/drawing/2010/main" val="0"/>
                </a:ext>
              </a:extLst>
            </a:blip>
            <a:srcRect l="23005" t="13967" r="18801" b="22910"/>
            <a:stretch/>
          </p:blipFill>
          <p:spPr bwMode="auto">
            <a:xfrm rot="20024881">
              <a:off x="1328803" y="4353131"/>
              <a:ext cx="1993660" cy="21584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2691" b="7826"/>
            <a:stretch/>
          </p:blipFill>
          <p:spPr bwMode="auto">
            <a:xfrm>
              <a:off x="3484178" y="4191000"/>
              <a:ext cx="4702641"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27030" t="20366" r="10596" b="-3842"/>
            <a:stretch/>
          </p:blipFill>
          <p:spPr bwMode="auto">
            <a:xfrm>
              <a:off x="3733800" y="4680087"/>
              <a:ext cx="1547648" cy="1949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162132" y="5029200"/>
              <a:ext cx="209468" cy="3429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p:txBody>
          <a:bodyPr/>
          <a:lstStyle/>
          <a:p>
            <a:r>
              <a:rPr lang="en-US" dirty="0" smtClean="0"/>
              <a:t>Synthesis Part 2</a:t>
            </a:r>
            <a:endParaRPr lang="en-US" dirty="0"/>
          </a:p>
        </p:txBody>
      </p:sp>
      <p:sp>
        <p:nvSpPr>
          <p:cNvPr id="3" name="Content Placeholder 2"/>
          <p:cNvSpPr>
            <a:spLocks noGrp="1"/>
          </p:cNvSpPr>
          <p:nvPr>
            <p:ph sz="quarter" idx="1"/>
          </p:nvPr>
        </p:nvSpPr>
        <p:spPr>
          <a:xfrm>
            <a:off x="838200" y="3396132"/>
            <a:ext cx="7772400" cy="1699371"/>
          </a:xfrm>
        </p:spPr>
        <p:txBody>
          <a:bodyPr/>
          <a:lstStyle/>
          <a:p>
            <a:r>
              <a:rPr lang="en-US" dirty="0" smtClean="0"/>
              <a:t>Product from step 1 was added </a:t>
            </a:r>
            <a:r>
              <a:rPr lang="en-US" dirty="0" err="1" smtClean="0"/>
              <a:t>dropwise</a:t>
            </a:r>
            <a:r>
              <a:rPr lang="en-US" dirty="0" smtClean="0"/>
              <a:t> to 2-hydroxy-5-nitrobenzaldehyde</a:t>
            </a:r>
          </a:p>
          <a:p>
            <a:r>
              <a:rPr lang="en-US" dirty="0" smtClean="0"/>
              <a:t>Refluxed for 6 hours</a:t>
            </a:r>
            <a:endParaRPr lang="en-US" dirty="0"/>
          </a:p>
        </p:txBody>
      </p:sp>
      <p:pic>
        <p:nvPicPr>
          <p:cNvPr id="5" name="Picture 4"/>
          <p:cNvPicPr>
            <a:picLocks noChangeAspect="1"/>
          </p:cNvPicPr>
          <p:nvPr/>
        </p:nvPicPr>
        <p:blipFill rotWithShape="1">
          <a:blip r:embed="rId5" cstate="print">
            <a:extLst>
              <a:ext uri="{28A0092B-C50C-407E-A947-70E740481C1C}">
                <a14:useLocalDpi xmlns:a14="http://schemas.microsoft.com/office/drawing/2010/main" val="0"/>
              </a:ext>
            </a:extLst>
          </a:blip>
          <a:srcRect l="35482" t="35781" r="33959" b="26527"/>
          <a:stretch/>
        </p:blipFill>
        <p:spPr>
          <a:xfrm>
            <a:off x="1162132" y="1737716"/>
            <a:ext cx="1504868" cy="1232846"/>
          </a:xfrm>
          <a:prstGeom prst="rect">
            <a:avLst/>
          </a:prstGeom>
        </p:spPr>
      </p:pic>
      <p:pic>
        <p:nvPicPr>
          <p:cNvPr id="6" name="Picture 5"/>
          <p:cNvPicPr>
            <a:picLocks noChangeAspect="1"/>
          </p:cNvPicPr>
          <p:nvPr/>
        </p:nvPicPr>
        <p:blipFill rotWithShape="1">
          <a:blip r:embed="rId6" cstate="print">
            <a:extLst>
              <a:ext uri="{28A0092B-C50C-407E-A947-70E740481C1C}">
                <a14:useLocalDpi xmlns:a14="http://schemas.microsoft.com/office/drawing/2010/main" val="0"/>
              </a:ext>
            </a:extLst>
          </a:blip>
          <a:srcRect l="27904" r="36450" b="35065"/>
          <a:stretch/>
        </p:blipFill>
        <p:spPr>
          <a:xfrm>
            <a:off x="3901333" y="1447800"/>
            <a:ext cx="1498161" cy="1812677"/>
          </a:xfrm>
          <a:prstGeom prst="rect">
            <a:avLst/>
          </a:prstGeom>
        </p:spPr>
      </p:pic>
      <p:pic>
        <p:nvPicPr>
          <p:cNvPr id="7" name="Picture 6"/>
          <p:cNvPicPr>
            <a:picLocks noChangeAspect="1"/>
          </p:cNvPicPr>
          <p:nvPr/>
        </p:nvPicPr>
        <p:blipFill rotWithShape="1">
          <a:blip r:embed="rId7" cstate="print">
            <a:extLst>
              <a:ext uri="{28A0092B-C50C-407E-A947-70E740481C1C}">
                <a14:useLocalDpi xmlns:a14="http://schemas.microsoft.com/office/drawing/2010/main" val="0"/>
              </a:ext>
            </a:extLst>
          </a:blip>
          <a:srcRect l="27419" r="28226" b="27780"/>
          <a:stretch/>
        </p:blipFill>
        <p:spPr>
          <a:xfrm>
            <a:off x="6705600" y="1647354"/>
            <a:ext cx="1344360" cy="1453843"/>
          </a:xfrm>
          <a:prstGeom prst="rect">
            <a:avLst/>
          </a:prstGeom>
        </p:spPr>
      </p:pic>
      <p:cxnSp>
        <p:nvCxnSpPr>
          <p:cNvPr id="9" name="Straight Arrow Connector 8"/>
          <p:cNvCxnSpPr/>
          <p:nvPr/>
        </p:nvCxnSpPr>
        <p:spPr>
          <a:xfrm>
            <a:off x="2895600" y="2311317"/>
            <a:ext cx="838200" cy="0"/>
          </a:xfrm>
          <a:prstGeom prst="straightConnector1">
            <a:avLst/>
          </a:prstGeom>
          <a:ln w="22225">
            <a:solidFill>
              <a:schemeClr val="tx1"/>
            </a:solidFill>
            <a:tailEnd type="arrow"/>
          </a:ln>
        </p:spPr>
        <p:style>
          <a:lnRef idx="1">
            <a:schemeClr val="dk1"/>
          </a:lnRef>
          <a:fillRef idx="0">
            <a:schemeClr val="dk1"/>
          </a:fillRef>
          <a:effectRef idx="0">
            <a:schemeClr val="dk1"/>
          </a:effectRef>
          <a:fontRef idx="minor">
            <a:schemeClr val="tx1"/>
          </a:fontRef>
        </p:style>
      </p:cxnSp>
      <p:cxnSp>
        <p:nvCxnSpPr>
          <p:cNvPr id="11" name="Straight Arrow Connector 10"/>
          <p:cNvCxnSpPr/>
          <p:nvPr/>
        </p:nvCxnSpPr>
        <p:spPr>
          <a:xfrm>
            <a:off x="5638800" y="2320694"/>
            <a:ext cx="838200" cy="0"/>
          </a:xfrm>
          <a:prstGeom prst="straightConnector1">
            <a:avLst/>
          </a:prstGeom>
          <a:ln w="22225">
            <a:solidFill>
              <a:schemeClr val="tx1"/>
            </a:solidFill>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226433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par>
                                <p:cTn id="19" presetID="10"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par>
                                <p:cTn id="27" presetID="10" presetClass="entr" presetSubtype="0" fill="hold" nodeType="withEffect">
                                  <p:stCondLst>
                                    <p:cond delay="100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
                                            <p:txEl>
                                              <p:pRg st="1" end="1"/>
                                            </p:txEl>
                                          </p:spTgt>
                                        </p:tgtEl>
                                        <p:attrNameLst>
                                          <p:attrName>style.visibility</p:attrName>
                                        </p:attrNameLst>
                                      </p:cBhvr>
                                      <p:to>
                                        <p:strVal val="visible"/>
                                      </p:to>
                                    </p:set>
                                    <p:animEffect transition="in" filter="fade">
                                      <p:cBhvr>
                                        <p:cTn id="34"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Synthesis Part 2</a:t>
            </a:r>
            <a:endParaRPr lang="en-US" dirty="0"/>
          </a:p>
        </p:txBody>
      </p:sp>
      <p:sp>
        <p:nvSpPr>
          <p:cNvPr id="3" name="Content Placeholder 2"/>
          <p:cNvSpPr>
            <a:spLocks noGrp="1"/>
          </p:cNvSpPr>
          <p:nvPr>
            <p:ph sz="quarter" idx="1"/>
          </p:nvPr>
        </p:nvSpPr>
        <p:spPr/>
        <p:txBody>
          <a:bodyPr/>
          <a:lstStyle/>
          <a:p>
            <a:r>
              <a:rPr lang="en-US" dirty="0" smtClean="0"/>
              <a:t>Product from reflux dissolved in Dichloromethane</a:t>
            </a:r>
          </a:p>
          <a:p>
            <a:r>
              <a:rPr lang="en-US" dirty="0" smtClean="0"/>
              <a:t>Washed with 10% Aqueous sodium bicarbonate until aqueous layer is clear</a:t>
            </a:r>
          </a:p>
          <a:p>
            <a:r>
              <a:rPr lang="en-US" dirty="0" smtClean="0"/>
              <a:t>Organic (blue) layer dried over Na</a:t>
            </a:r>
            <a:r>
              <a:rPr lang="en-US" baseline="-25000" dirty="0" smtClean="0"/>
              <a:t>2</a:t>
            </a:r>
            <a:r>
              <a:rPr lang="en-US" dirty="0" smtClean="0"/>
              <a:t>SO</a:t>
            </a:r>
            <a:r>
              <a:rPr lang="en-US" baseline="-25000" dirty="0" smtClean="0"/>
              <a:t>4</a:t>
            </a:r>
            <a:endParaRPr lang="en-US" dirty="0"/>
          </a:p>
        </p:txBody>
      </p:sp>
      <p:sp>
        <p:nvSpPr>
          <p:cNvPr id="4" name="AutoShape 2" descr="Displaying 20140728_133215.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14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26191" t="50000" r="9864" b="19790"/>
          <a:stretch/>
        </p:blipFill>
        <p:spPr bwMode="auto">
          <a:xfrm>
            <a:off x="304800" y="3876676"/>
            <a:ext cx="2425380" cy="203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AutoShape 5" descr="Displaying 20140728_134529.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150" name="Picture 6"/>
          <p:cNvPicPr>
            <a:picLocks noChangeAspect="1" noChangeArrowheads="1"/>
          </p:cNvPicPr>
          <p:nvPr/>
        </p:nvPicPr>
        <p:blipFill rotWithShape="1">
          <a:blip r:embed="rId3">
            <a:extLst>
              <a:ext uri="{28A0092B-C50C-407E-A947-70E740481C1C}">
                <a14:useLocalDpi xmlns:a14="http://schemas.microsoft.com/office/drawing/2010/main" val="0"/>
              </a:ext>
            </a:extLst>
          </a:blip>
          <a:srcRect t="17787"/>
          <a:stretch/>
        </p:blipFill>
        <p:spPr bwMode="auto">
          <a:xfrm>
            <a:off x="3505200" y="3286126"/>
            <a:ext cx="2286000" cy="33432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AutoShape 8" descr="Displaying 20140728_135648.jp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153" name="Picture 9"/>
          <p:cNvPicPr>
            <a:picLocks noChangeAspect="1" noChangeArrowheads="1"/>
          </p:cNvPicPr>
          <p:nvPr/>
        </p:nvPicPr>
        <p:blipFill rotWithShape="1">
          <a:blip r:embed="rId4">
            <a:extLst>
              <a:ext uri="{28A0092B-C50C-407E-A947-70E740481C1C}">
                <a14:useLocalDpi xmlns:a14="http://schemas.microsoft.com/office/drawing/2010/main" val="0"/>
              </a:ext>
            </a:extLst>
          </a:blip>
          <a:srcRect l="13946" t="18642" r="4421" b="15535"/>
          <a:stretch/>
        </p:blipFill>
        <p:spPr bwMode="auto">
          <a:xfrm>
            <a:off x="6553200" y="3286126"/>
            <a:ext cx="2286000" cy="3278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0" name="Straight Arrow Connector 9"/>
          <p:cNvCxnSpPr/>
          <p:nvPr/>
        </p:nvCxnSpPr>
        <p:spPr>
          <a:xfrm>
            <a:off x="2895600" y="4857899"/>
            <a:ext cx="457200" cy="2"/>
          </a:xfrm>
          <a:prstGeom prst="straightConnector1">
            <a:avLst/>
          </a:prstGeom>
          <a:ln w="22225">
            <a:solidFill>
              <a:schemeClr val="tx1"/>
            </a:solidFill>
            <a:tailEnd type="arrow"/>
          </a:ln>
        </p:spPr>
        <p:style>
          <a:lnRef idx="1">
            <a:schemeClr val="dk1"/>
          </a:lnRef>
          <a:fillRef idx="0">
            <a:schemeClr val="dk1"/>
          </a:fillRef>
          <a:effectRef idx="0">
            <a:schemeClr val="dk1"/>
          </a:effectRef>
          <a:fontRef idx="minor">
            <a:schemeClr val="tx1"/>
          </a:fontRef>
        </p:style>
      </p:cxnSp>
      <p:cxnSp>
        <p:nvCxnSpPr>
          <p:cNvPr id="12" name="Straight Arrow Connector 11"/>
          <p:cNvCxnSpPr/>
          <p:nvPr/>
        </p:nvCxnSpPr>
        <p:spPr>
          <a:xfrm>
            <a:off x="5943600" y="4867276"/>
            <a:ext cx="457200" cy="2"/>
          </a:xfrm>
          <a:prstGeom prst="straightConnector1">
            <a:avLst/>
          </a:prstGeom>
          <a:ln w="22225">
            <a:solidFill>
              <a:schemeClr val="tx1"/>
            </a:solidFill>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95392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147"/>
                                        </p:tgtEl>
                                        <p:attrNameLst>
                                          <p:attrName>style.visibility</p:attrName>
                                        </p:attrNameLst>
                                      </p:cBhvr>
                                      <p:to>
                                        <p:strVal val="visible"/>
                                      </p:to>
                                    </p:set>
                                    <p:animEffect transition="in" filter="fade">
                                      <p:cBhvr>
                                        <p:cTn id="10" dur="500"/>
                                        <p:tgtEl>
                                          <p:spTgt spid="614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par>
                                <p:cTn id="19" presetID="10" presetClass="entr" presetSubtype="0" fill="hold" nodeType="withEffect">
                                  <p:stCondLst>
                                    <p:cond delay="0"/>
                                  </p:stCondLst>
                                  <p:childTnLst>
                                    <p:set>
                                      <p:cBhvr>
                                        <p:cTn id="20" dur="1" fill="hold">
                                          <p:stCondLst>
                                            <p:cond delay="0"/>
                                          </p:stCondLst>
                                        </p:cTn>
                                        <p:tgtEl>
                                          <p:spTgt spid="6150"/>
                                        </p:tgtEl>
                                        <p:attrNameLst>
                                          <p:attrName>style.visibility</p:attrName>
                                        </p:attrNameLst>
                                      </p:cBhvr>
                                      <p:to>
                                        <p:strVal val="visible"/>
                                      </p:to>
                                    </p:set>
                                    <p:animEffect transition="in" filter="fade">
                                      <p:cBhvr>
                                        <p:cTn id="21" dur="500"/>
                                        <p:tgtEl>
                                          <p:spTgt spid="6150"/>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par>
                                <p:cTn id="27" presetID="10" presetClass="entr" presetSubtype="0" fill="hold" nodeType="withEffect">
                                  <p:stCondLst>
                                    <p:cond delay="0"/>
                                  </p:stCondLst>
                                  <p:childTnLst>
                                    <p:set>
                                      <p:cBhvr>
                                        <p:cTn id="28" dur="1" fill="hold">
                                          <p:stCondLst>
                                            <p:cond delay="0"/>
                                          </p:stCondLst>
                                        </p:cTn>
                                        <p:tgtEl>
                                          <p:spTgt spid="6153"/>
                                        </p:tgtEl>
                                        <p:attrNameLst>
                                          <p:attrName>style.visibility</p:attrName>
                                        </p:attrNameLst>
                                      </p:cBhvr>
                                      <p:to>
                                        <p:strVal val="visible"/>
                                      </p:to>
                                    </p:set>
                                    <p:animEffect transition="in" filter="fade">
                                      <p:cBhvr>
                                        <p:cTn id="29" dur="500"/>
                                        <p:tgtEl>
                                          <p:spTgt spid="6153"/>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
                                            <p:txEl>
                                              <p:pRg st="2" end="2"/>
                                            </p:txEl>
                                          </p:spTgt>
                                        </p:tgtEl>
                                        <p:attrNameLst>
                                          <p:attrName>style.visibility</p:attrName>
                                        </p:attrNameLst>
                                      </p:cBhvr>
                                      <p:to>
                                        <p:strVal val="visible"/>
                                      </p:to>
                                    </p:set>
                                    <p:animEffect transition="in" filter="fade">
                                      <p:cBhvr>
                                        <p:cTn id="34"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972" y="4038600"/>
            <a:ext cx="6156828" cy="26288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Synthesis Part 3</a:t>
            </a:r>
            <a:endParaRPr lang="en-US" dirty="0"/>
          </a:p>
        </p:txBody>
      </p:sp>
      <p:sp>
        <p:nvSpPr>
          <p:cNvPr id="3" name="Content Placeholder 2"/>
          <p:cNvSpPr>
            <a:spLocks noGrp="1"/>
          </p:cNvSpPr>
          <p:nvPr>
            <p:ph sz="quarter" idx="1"/>
          </p:nvPr>
        </p:nvSpPr>
        <p:spPr/>
        <p:txBody>
          <a:bodyPr/>
          <a:lstStyle/>
          <a:p>
            <a:r>
              <a:rPr lang="en-US" dirty="0" smtClean="0"/>
              <a:t> Product from Part 2 was added to </a:t>
            </a:r>
            <a:r>
              <a:rPr lang="en-US" dirty="0" err="1" smtClean="0"/>
              <a:t>Tetrahydrofuran</a:t>
            </a:r>
            <a:r>
              <a:rPr lang="en-US" dirty="0" smtClean="0"/>
              <a:t> (THF)</a:t>
            </a:r>
          </a:p>
          <a:p>
            <a:r>
              <a:rPr lang="en-US" dirty="0" smtClean="0"/>
              <a:t>10% </a:t>
            </a:r>
            <a:r>
              <a:rPr lang="en-US" dirty="0" err="1" smtClean="0"/>
              <a:t>NaOH</a:t>
            </a:r>
            <a:r>
              <a:rPr lang="en-US" dirty="0" smtClean="0"/>
              <a:t> was added </a:t>
            </a:r>
            <a:r>
              <a:rPr lang="en-US" dirty="0" err="1" smtClean="0"/>
              <a:t>dropwise</a:t>
            </a:r>
            <a:endParaRPr lang="en-US" dirty="0" smtClean="0"/>
          </a:p>
          <a:p>
            <a:r>
              <a:rPr lang="en-US" dirty="0" smtClean="0"/>
              <a:t>Stirred </a:t>
            </a:r>
            <a:r>
              <a:rPr lang="en-US" dirty="0" smtClean="0"/>
              <a:t>for 24 hours</a:t>
            </a:r>
          </a:p>
          <a:p>
            <a:r>
              <a:rPr lang="en-US" dirty="0" smtClean="0"/>
              <a:t>Reaction quenched with 10% Citric Acid Solution</a:t>
            </a:r>
          </a:p>
          <a:p>
            <a:r>
              <a:rPr lang="en-US" dirty="0" smtClean="0"/>
              <a:t>Extracted with Chloroform </a:t>
            </a:r>
            <a:endParaRPr lang="en-US" dirty="0"/>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8000" y="4674653"/>
            <a:ext cx="1663949" cy="1552332"/>
          </a:xfrm>
          <a:prstGeom prst="rect">
            <a:avLst/>
          </a:prstGeom>
        </p:spPr>
      </p:pic>
    </p:spTree>
    <p:extLst>
      <p:ext uri="{BB962C8B-B14F-4D97-AF65-F5344CB8AC3E}">
        <p14:creationId xmlns:p14="http://schemas.microsoft.com/office/powerpoint/2010/main" val="2876696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quarter" idx="2"/>
          </p:nvPr>
        </p:nvPicPr>
        <p:blipFill>
          <a:blip r:embed="rId2">
            <a:extLst>
              <a:ext uri="{28A0092B-C50C-407E-A947-70E740481C1C}">
                <a14:useLocalDpi xmlns:a14="http://schemas.microsoft.com/office/drawing/2010/main" val="0"/>
              </a:ext>
            </a:extLst>
          </a:blip>
          <a:stretch>
            <a:fillRect/>
          </a:stretch>
        </p:blipFill>
        <p:spPr>
          <a:xfrm>
            <a:off x="4434226" y="1397279"/>
            <a:ext cx="4272176" cy="4336177"/>
          </a:xfrm>
        </p:spPr>
      </p:pic>
      <p:sp>
        <p:nvSpPr>
          <p:cNvPr id="4" name="TextBox 3"/>
          <p:cNvSpPr txBox="1"/>
          <p:nvPr/>
        </p:nvSpPr>
        <p:spPr>
          <a:xfrm>
            <a:off x="5043826" y="1371600"/>
            <a:ext cx="1304619" cy="369332"/>
          </a:xfrm>
          <a:prstGeom prst="rect">
            <a:avLst/>
          </a:prstGeom>
          <a:solidFill>
            <a:schemeClr val="bg1"/>
          </a:solidFill>
        </p:spPr>
        <p:txBody>
          <a:bodyPr wrap="square" rtlCol="0">
            <a:spAutoFit/>
          </a:bodyPr>
          <a:lstStyle/>
          <a:p>
            <a:pPr algn="ctr"/>
            <a:r>
              <a:rPr lang="en-US" b="1" dirty="0" smtClean="0">
                <a:latin typeface="Arial" pitchFamily="34" charset="0"/>
                <a:cs typeface="Arial" pitchFamily="34" charset="0"/>
              </a:rPr>
              <a:t>Open</a:t>
            </a:r>
            <a:endParaRPr lang="en-US" b="1" dirty="0">
              <a:latin typeface="Arial" pitchFamily="34" charset="0"/>
              <a:cs typeface="Arial" pitchFamily="34" charset="0"/>
            </a:endParaRPr>
          </a:p>
        </p:txBody>
      </p:sp>
      <p:sp>
        <p:nvSpPr>
          <p:cNvPr id="8" name="TextBox 7"/>
          <p:cNvSpPr txBox="1"/>
          <p:nvPr/>
        </p:nvSpPr>
        <p:spPr>
          <a:xfrm>
            <a:off x="6930587" y="1371895"/>
            <a:ext cx="1359956" cy="369332"/>
          </a:xfrm>
          <a:prstGeom prst="rect">
            <a:avLst/>
          </a:prstGeom>
          <a:solidFill>
            <a:schemeClr val="bg1"/>
          </a:solidFill>
        </p:spPr>
        <p:txBody>
          <a:bodyPr wrap="square" rtlCol="0">
            <a:spAutoFit/>
          </a:bodyPr>
          <a:lstStyle/>
          <a:p>
            <a:pPr algn="ctr"/>
            <a:r>
              <a:rPr lang="en-US" b="1" dirty="0" smtClean="0">
                <a:latin typeface="Arial" pitchFamily="34" charset="0"/>
                <a:cs typeface="Arial" pitchFamily="34" charset="0"/>
              </a:rPr>
              <a:t>Closed</a:t>
            </a:r>
            <a:endParaRPr lang="en-US" b="1" dirty="0">
              <a:latin typeface="Arial" pitchFamily="34" charset="0"/>
              <a:cs typeface="Arial"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2987" y="5620767"/>
            <a:ext cx="1222813" cy="10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Spiropyran as a paper</a:t>
            </a:r>
            <a:endParaRPr lang="en-US" dirty="0"/>
          </a:p>
        </p:txBody>
      </p:sp>
      <p:sp>
        <p:nvSpPr>
          <p:cNvPr id="3" name="Content Placeholder 2"/>
          <p:cNvSpPr>
            <a:spLocks noGrp="1"/>
          </p:cNvSpPr>
          <p:nvPr>
            <p:ph sz="quarter" idx="1"/>
          </p:nvPr>
        </p:nvSpPr>
        <p:spPr/>
        <p:txBody>
          <a:bodyPr>
            <a:normAutofit lnSpcReduction="10000"/>
          </a:bodyPr>
          <a:lstStyle/>
          <a:p>
            <a:r>
              <a:rPr lang="en-US" dirty="0" err="1" smtClean="0"/>
              <a:t>Electrospun</a:t>
            </a:r>
            <a:r>
              <a:rPr lang="en-US" dirty="0" smtClean="0"/>
              <a:t> polymer microfibers</a:t>
            </a:r>
          </a:p>
          <a:p>
            <a:pPr lvl="1"/>
            <a:r>
              <a:rPr lang="en-US" dirty="0" smtClean="0"/>
              <a:t>Polystyrene or polyethylene oxide</a:t>
            </a:r>
          </a:p>
          <a:p>
            <a:r>
              <a:rPr lang="en-US" dirty="0" smtClean="0"/>
              <a:t>Irradiated for 20 - 30 seconds</a:t>
            </a:r>
          </a:p>
          <a:p>
            <a:r>
              <a:rPr lang="en-US" dirty="0" smtClean="0"/>
              <a:t>Right:</a:t>
            </a:r>
          </a:p>
          <a:p>
            <a:pPr lvl="1"/>
            <a:r>
              <a:rPr lang="en-US" dirty="0" smtClean="0"/>
              <a:t>A) Irradiation for 20 seconds and heated for 10 seconds</a:t>
            </a:r>
          </a:p>
          <a:p>
            <a:pPr lvl="1"/>
            <a:r>
              <a:rPr lang="en-US" dirty="0" smtClean="0"/>
              <a:t>B) 10 cycles</a:t>
            </a:r>
          </a:p>
          <a:p>
            <a:pPr lvl="1"/>
            <a:r>
              <a:rPr lang="en-US" dirty="0" smtClean="0"/>
              <a:t>C) 20 cycles</a:t>
            </a:r>
          </a:p>
          <a:p>
            <a:endParaRPr lang="en-US" dirty="0"/>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31316" y="5646689"/>
            <a:ext cx="1405700" cy="10598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19600" y="1356824"/>
            <a:ext cx="4424939" cy="5349718"/>
          </a:xfrm>
          <a:prstGeom prst="rect">
            <a:avLst/>
          </a:prstGeom>
        </p:spPr>
      </p:pic>
    </p:spTree>
    <p:extLst>
      <p:ext uri="{BB962C8B-B14F-4D97-AF65-F5344CB8AC3E}">
        <p14:creationId xmlns:p14="http://schemas.microsoft.com/office/powerpoint/2010/main" val="920893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xit" presetSubtype="0" fill="hold" nodeType="withEffect">
                                  <p:stCondLst>
                                    <p:cond delay="0"/>
                                  </p:stCondLst>
                                  <p:childTnLst>
                                    <p:animEffect transition="out" filter="fade">
                                      <p:cBhvr>
                                        <p:cTn id="17" dur="500"/>
                                        <p:tgtEl>
                                          <p:spTgt spid="6"/>
                                        </p:tgtEl>
                                      </p:cBhvr>
                                    </p:animEffect>
                                    <p:set>
                                      <p:cBhvr>
                                        <p:cTn id="18" dur="1" fill="hold">
                                          <p:stCondLst>
                                            <p:cond delay="499"/>
                                          </p:stCondLst>
                                        </p:cTn>
                                        <p:tgtEl>
                                          <p:spTgt spid="6"/>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500"/>
                                        <p:tgtEl>
                                          <p:spTgt spid="3">
                                            <p:txEl>
                                              <p:pRg st="3" end="3"/>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500"/>
                                        <p:tgtEl>
                                          <p:spTgt spid="3">
                                            <p:txEl>
                                              <p:pRg st="4" end="4"/>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500"/>
                                        <p:tgtEl>
                                          <p:spTgt spid="3">
                                            <p:txEl>
                                              <p:pRg st="5" end="5"/>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Functionalization on Glass Microfiber Paper</a:t>
            </a:r>
            <a:endParaRPr lang="en-US" dirty="0"/>
          </a:p>
        </p:txBody>
      </p:sp>
      <p:sp>
        <p:nvSpPr>
          <p:cNvPr id="7" name="Content Placeholder 6"/>
          <p:cNvSpPr>
            <a:spLocks noGrp="1"/>
          </p:cNvSpPr>
          <p:nvPr>
            <p:ph sz="quarter" idx="1"/>
          </p:nvPr>
        </p:nvSpPr>
        <p:spPr/>
        <p:txBody>
          <a:bodyPr/>
          <a:lstStyle/>
          <a:p>
            <a:r>
              <a:rPr lang="en-US" dirty="0" smtClean="0"/>
              <a:t>Application to a surface</a:t>
            </a:r>
            <a:endParaRPr lang="en-US"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981200"/>
            <a:ext cx="7010400" cy="47024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41494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170"/>
                                        </p:tgtEl>
                                        <p:attrNameLst>
                                          <p:attrName>style.visibility</p:attrName>
                                        </p:attrNameLst>
                                      </p:cBhvr>
                                      <p:to>
                                        <p:strVal val="visible"/>
                                      </p:to>
                                    </p:set>
                                    <p:animEffect transition="in" filter="fade">
                                      <p:cBhvr>
                                        <p:cTn id="10"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5069456" y="1997370"/>
            <a:ext cx="3413716" cy="664535"/>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0"/>
              </a:spcAft>
            </a:pPr>
            <a:r>
              <a:rPr lang="en-US" dirty="0">
                <a:ln w="9525" cap="rnd" cmpd="sng" algn="ctr">
                  <a:solidFill>
                    <a:srgbClr val="000000"/>
                  </a:solidFill>
                  <a:prstDash val="solid"/>
                  <a:bevel/>
                </a:ln>
                <a:solidFill>
                  <a:srgbClr val="000000"/>
                </a:solidFill>
                <a:effectLst/>
                <a:latin typeface="Times New Roman"/>
                <a:ea typeface="Calibri"/>
                <a:cs typeface="Times New Roman"/>
              </a:rPr>
              <a:t>Cleaned</a:t>
            </a:r>
            <a:endParaRPr lang="en-US" dirty="0">
              <a:effectLst/>
              <a:ea typeface="Calibri"/>
              <a:cs typeface="Times New Roman"/>
            </a:endParaRPr>
          </a:p>
          <a:p>
            <a:pPr marL="0" marR="0" algn="ctr">
              <a:lnSpc>
                <a:spcPct val="115000"/>
              </a:lnSpc>
              <a:spcBef>
                <a:spcPts val="0"/>
              </a:spcBef>
              <a:spcAft>
                <a:spcPts val="1000"/>
              </a:spcAft>
            </a:pPr>
            <a:r>
              <a:rPr lang="en-US" sz="1300" dirty="0">
                <a:ln w="9525" cap="rnd" cmpd="sng" algn="ctr">
                  <a:solidFill>
                    <a:srgbClr val="000000"/>
                  </a:solidFill>
                  <a:prstDash val="solid"/>
                  <a:bevel/>
                </a:ln>
                <a:solidFill>
                  <a:srgbClr val="000000"/>
                </a:solidFill>
                <a:effectLst/>
                <a:latin typeface="Times New Roman"/>
                <a:ea typeface="Calibri"/>
                <a:cs typeface="Times New Roman"/>
              </a:rPr>
              <a:t>(</a:t>
            </a:r>
            <a:r>
              <a:rPr lang="en-US" sz="1300" dirty="0" smtClean="0">
                <a:ln w="9525" cap="rnd" cmpd="sng" algn="ctr">
                  <a:solidFill>
                    <a:srgbClr val="000000"/>
                  </a:solidFill>
                  <a:prstDash val="solid"/>
                  <a:bevel/>
                </a:ln>
                <a:solidFill>
                  <a:srgbClr val="000000"/>
                </a:solidFill>
                <a:effectLst/>
                <a:latin typeface="Times New Roman"/>
                <a:ea typeface="Calibri"/>
                <a:cs typeface="Times New Roman"/>
              </a:rPr>
              <a:t>Methanol / </a:t>
            </a:r>
            <a:r>
              <a:rPr lang="en-US" sz="1300" dirty="0" err="1" smtClean="0">
                <a:ln w="9525" cap="rnd" cmpd="sng" algn="ctr">
                  <a:solidFill>
                    <a:srgbClr val="000000"/>
                  </a:solidFill>
                  <a:prstDash val="solid"/>
                  <a:bevel/>
                </a:ln>
                <a:solidFill>
                  <a:srgbClr val="000000"/>
                </a:solidFill>
                <a:effectLst/>
                <a:latin typeface="Times New Roman"/>
                <a:ea typeface="Calibri"/>
                <a:cs typeface="Times New Roman"/>
              </a:rPr>
              <a:t>HCl</a:t>
            </a:r>
            <a:r>
              <a:rPr lang="en-US" sz="1300" dirty="0" smtClean="0">
                <a:ln w="9525" cap="rnd" cmpd="sng" algn="ctr">
                  <a:solidFill>
                    <a:srgbClr val="000000"/>
                  </a:solidFill>
                  <a:prstDash val="solid"/>
                  <a:bevel/>
                </a:ln>
                <a:solidFill>
                  <a:srgbClr val="000000"/>
                </a:solidFill>
                <a:effectLst/>
                <a:latin typeface="Times New Roman"/>
                <a:ea typeface="Calibri"/>
                <a:cs typeface="Times New Roman"/>
              </a:rPr>
              <a:t> </a:t>
            </a:r>
            <a:r>
              <a:rPr lang="en-US" sz="1300" dirty="0">
                <a:ln w="9525" cap="rnd" cmpd="sng" algn="ctr">
                  <a:solidFill>
                    <a:srgbClr val="000000"/>
                  </a:solidFill>
                  <a:prstDash val="solid"/>
                  <a:bevel/>
                </a:ln>
                <a:solidFill>
                  <a:srgbClr val="000000"/>
                </a:solidFill>
                <a:effectLst/>
                <a:latin typeface="Times New Roman"/>
                <a:ea typeface="Calibri"/>
                <a:cs typeface="Times New Roman"/>
              </a:rPr>
              <a:t>Solution)</a:t>
            </a:r>
            <a:endParaRPr lang="en-US" sz="1300" dirty="0">
              <a:effectLst/>
              <a:ea typeface="Calibri"/>
              <a:cs typeface="Times New Roman"/>
            </a:endParaRPr>
          </a:p>
        </p:txBody>
      </p:sp>
      <p:sp>
        <p:nvSpPr>
          <p:cNvPr id="8" name="Rounded Rectangle 7"/>
          <p:cNvSpPr/>
          <p:nvPr/>
        </p:nvSpPr>
        <p:spPr>
          <a:xfrm>
            <a:off x="5074772" y="2963161"/>
            <a:ext cx="3413716" cy="664535"/>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0"/>
              </a:spcAft>
            </a:pPr>
            <a:r>
              <a:rPr lang="en-US" dirty="0">
                <a:ln w="9525" cap="rnd" cmpd="sng" algn="ctr">
                  <a:solidFill>
                    <a:srgbClr val="000000"/>
                  </a:solidFill>
                  <a:prstDash val="solid"/>
                  <a:bevel/>
                </a:ln>
                <a:solidFill>
                  <a:srgbClr val="000000"/>
                </a:solidFill>
                <a:effectLst/>
                <a:latin typeface="Times New Roman"/>
                <a:ea typeface="Calibri"/>
                <a:cs typeface="Times New Roman"/>
              </a:rPr>
              <a:t>Soaked in TBDS (spacer)</a:t>
            </a:r>
            <a:endParaRPr lang="en-US" dirty="0">
              <a:effectLst/>
              <a:ea typeface="Calibri"/>
              <a:cs typeface="Times New Roman"/>
            </a:endParaRPr>
          </a:p>
          <a:p>
            <a:pPr marL="0" marR="0" algn="ctr">
              <a:lnSpc>
                <a:spcPct val="115000"/>
              </a:lnSpc>
              <a:spcBef>
                <a:spcPts val="0"/>
              </a:spcBef>
              <a:spcAft>
                <a:spcPts val="1000"/>
              </a:spcAft>
            </a:pPr>
            <a:r>
              <a:rPr lang="en-US" sz="1300" dirty="0">
                <a:ln w="9525" cap="rnd" cmpd="sng" algn="ctr">
                  <a:solidFill>
                    <a:srgbClr val="000000"/>
                  </a:solidFill>
                  <a:prstDash val="solid"/>
                  <a:bevel/>
                </a:ln>
                <a:solidFill>
                  <a:srgbClr val="000000"/>
                </a:solidFill>
                <a:effectLst/>
                <a:latin typeface="Times New Roman"/>
                <a:ea typeface="Calibri"/>
                <a:cs typeface="Times New Roman"/>
              </a:rPr>
              <a:t>(0%, 0.1%, and 0.5% solution in Dry Toluene)</a:t>
            </a:r>
            <a:endParaRPr lang="en-US" sz="1300" dirty="0">
              <a:effectLst/>
              <a:ea typeface="Calibri"/>
              <a:cs typeface="Times New Roman"/>
            </a:endParaRPr>
          </a:p>
        </p:txBody>
      </p:sp>
      <p:sp>
        <p:nvSpPr>
          <p:cNvPr id="10" name="Rounded Rectangle 9"/>
          <p:cNvSpPr/>
          <p:nvPr/>
        </p:nvSpPr>
        <p:spPr>
          <a:xfrm>
            <a:off x="5067078" y="4892970"/>
            <a:ext cx="3415488" cy="685800"/>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0"/>
              </a:spcAft>
            </a:pPr>
            <a:r>
              <a:rPr lang="en-US" dirty="0">
                <a:ln w="9525" cap="rnd" cmpd="sng" algn="ctr">
                  <a:solidFill>
                    <a:srgbClr val="000000"/>
                  </a:solidFill>
                  <a:prstDash val="solid"/>
                  <a:bevel/>
                </a:ln>
                <a:solidFill>
                  <a:srgbClr val="000000"/>
                </a:solidFill>
                <a:effectLst/>
                <a:latin typeface="Times New Roman" pitchFamily="18" charset="0"/>
                <a:ea typeface="Calibri"/>
                <a:cs typeface="Times New Roman" pitchFamily="18" charset="0"/>
              </a:rPr>
              <a:t>Cured Time</a:t>
            </a:r>
            <a:endParaRPr lang="en-US" dirty="0">
              <a:effectLst/>
              <a:latin typeface="Times New Roman" pitchFamily="18" charset="0"/>
              <a:ea typeface="Calibri"/>
              <a:cs typeface="Times New Roman" pitchFamily="18" charset="0"/>
            </a:endParaRPr>
          </a:p>
          <a:p>
            <a:pPr marL="0" marR="0" algn="ctr">
              <a:lnSpc>
                <a:spcPct val="115000"/>
              </a:lnSpc>
              <a:spcBef>
                <a:spcPts val="0"/>
              </a:spcBef>
              <a:spcAft>
                <a:spcPts val="1000"/>
              </a:spcAft>
            </a:pPr>
            <a:r>
              <a:rPr lang="en-US" sz="1300" dirty="0">
                <a:ln w="9525" cap="rnd" cmpd="sng" algn="ctr">
                  <a:solidFill>
                    <a:srgbClr val="000000"/>
                  </a:solidFill>
                  <a:prstDash val="solid"/>
                  <a:bevel/>
                </a:ln>
                <a:solidFill>
                  <a:srgbClr val="000000"/>
                </a:solidFill>
                <a:effectLst/>
                <a:latin typeface="Times New Roman" pitchFamily="18" charset="0"/>
                <a:ea typeface="Calibri"/>
                <a:cs typeface="Times New Roman" pitchFamily="18" charset="0"/>
              </a:rPr>
              <a:t>(30, 60, 90, 120, and 180 minutes)</a:t>
            </a:r>
            <a:endParaRPr lang="en-US" sz="1300" dirty="0">
              <a:effectLst/>
              <a:latin typeface="Times New Roman" pitchFamily="18" charset="0"/>
              <a:ea typeface="Calibri"/>
              <a:cs typeface="Times New Roman" pitchFamily="18" charset="0"/>
            </a:endParaRPr>
          </a:p>
        </p:txBody>
      </p:sp>
      <p:sp>
        <p:nvSpPr>
          <p:cNvPr id="2" name="Title 1"/>
          <p:cNvSpPr>
            <a:spLocks noGrp="1"/>
          </p:cNvSpPr>
          <p:nvPr>
            <p:ph type="title"/>
          </p:nvPr>
        </p:nvSpPr>
        <p:spPr/>
        <p:txBody>
          <a:bodyPr/>
          <a:lstStyle/>
          <a:p>
            <a:r>
              <a:rPr lang="en-US" dirty="0" smtClean="0"/>
              <a:t>Methods</a:t>
            </a:r>
            <a:endParaRPr lang="en-US" dirty="0"/>
          </a:p>
        </p:txBody>
      </p:sp>
      <p:sp>
        <p:nvSpPr>
          <p:cNvPr id="6" name="Rounded Rectangle 5"/>
          <p:cNvSpPr/>
          <p:nvPr/>
        </p:nvSpPr>
        <p:spPr>
          <a:xfrm>
            <a:off x="5074772" y="1048355"/>
            <a:ext cx="3415488" cy="664535"/>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0"/>
              </a:spcAft>
            </a:pPr>
            <a:r>
              <a:rPr lang="en-US" dirty="0">
                <a:ln w="6350" cap="rnd" cmpd="sng" algn="ctr">
                  <a:solidFill>
                    <a:srgbClr val="000000"/>
                  </a:solidFill>
                  <a:prstDash val="solid"/>
                  <a:bevel/>
                </a:ln>
                <a:solidFill>
                  <a:srgbClr val="000000"/>
                </a:solidFill>
                <a:effectLst/>
                <a:latin typeface="Times New Roman"/>
                <a:ea typeface="Calibri"/>
                <a:cs typeface="Times New Roman"/>
              </a:rPr>
              <a:t>Glass Microfiber Filter Papers</a:t>
            </a:r>
            <a:endParaRPr lang="en-US" dirty="0">
              <a:effectLst/>
              <a:ea typeface="Calibri"/>
              <a:cs typeface="Times New Roman"/>
            </a:endParaRPr>
          </a:p>
          <a:p>
            <a:pPr marL="0" marR="0" algn="ctr">
              <a:lnSpc>
                <a:spcPct val="115000"/>
              </a:lnSpc>
              <a:spcBef>
                <a:spcPts val="0"/>
              </a:spcBef>
              <a:spcAft>
                <a:spcPts val="1000"/>
              </a:spcAft>
            </a:pPr>
            <a:r>
              <a:rPr lang="en-US" sz="1200" dirty="0">
                <a:ln w="6350" cap="rnd" cmpd="sng" algn="ctr">
                  <a:solidFill>
                    <a:srgbClr val="000000"/>
                  </a:solidFill>
                  <a:prstDash val="solid"/>
                  <a:bevel/>
                </a:ln>
                <a:solidFill>
                  <a:srgbClr val="000000"/>
                </a:solidFill>
                <a:effectLst/>
                <a:latin typeface="Times New Roman"/>
                <a:ea typeface="Calibri"/>
                <a:cs typeface="Times New Roman"/>
              </a:rPr>
              <a:t>(</a:t>
            </a:r>
            <a:r>
              <a:rPr lang="en-US" sz="1200" dirty="0" err="1">
                <a:ln w="6350" cap="rnd" cmpd="sng" algn="ctr">
                  <a:solidFill>
                    <a:srgbClr val="000000"/>
                  </a:solidFill>
                  <a:prstDash val="solid"/>
                  <a:bevel/>
                </a:ln>
                <a:solidFill>
                  <a:srgbClr val="000000"/>
                </a:solidFill>
                <a:effectLst/>
                <a:latin typeface="Times New Roman"/>
                <a:ea typeface="Calibri"/>
                <a:cs typeface="Times New Roman"/>
              </a:rPr>
              <a:t>Whatman</a:t>
            </a:r>
            <a:r>
              <a:rPr lang="en-US" sz="1200" dirty="0">
                <a:ln w="6350" cap="rnd" cmpd="sng" algn="ctr">
                  <a:solidFill>
                    <a:srgbClr val="000000"/>
                  </a:solidFill>
                  <a:prstDash val="solid"/>
                  <a:bevel/>
                </a:ln>
                <a:solidFill>
                  <a:srgbClr val="000000"/>
                </a:solidFill>
                <a:effectLst/>
                <a:latin typeface="Times New Roman"/>
                <a:ea typeface="Calibri"/>
                <a:cs typeface="Times New Roman"/>
              </a:rPr>
              <a:t> A, </a:t>
            </a:r>
            <a:r>
              <a:rPr lang="en-US" sz="1200" dirty="0" err="1">
                <a:ln w="6350" cap="rnd" cmpd="sng" algn="ctr">
                  <a:solidFill>
                    <a:srgbClr val="000000"/>
                  </a:solidFill>
                  <a:prstDash val="solid"/>
                  <a:bevel/>
                </a:ln>
                <a:solidFill>
                  <a:srgbClr val="000000"/>
                </a:solidFill>
                <a:effectLst/>
                <a:latin typeface="Times New Roman"/>
                <a:ea typeface="Calibri"/>
                <a:cs typeface="Times New Roman"/>
              </a:rPr>
              <a:t>Whatman</a:t>
            </a:r>
            <a:r>
              <a:rPr lang="en-US" sz="1200" dirty="0">
                <a:ln w="6350" cap="rnd" cmpd="sng" algn="ctr">
                  <a:solidFill>
                    <a:srgbClr val="000000"/>
                  </a:solidFill>
                  <a:prstDash val="solid"/>
                  <a:bevel/>
                </a:ln>
                <a:solidFill>
                  <a:srgbClr val="000000"/>
                </a:solidFill>
                <a:effectLst/>
                <a:latin typeface="Times New Roman"/>
                <a:ea typeface="Calibri"/>
                <a:cs typeface="Times New Roman"/>
              </a:rPr>
              <a:t> B, </a:t>
            </a:r>
            <a:r>
              <a:rPr lang="en-US" sz="1200" dirty="0" err="1">
                <a:ln w="6350" cap="rnd" cmpd="sng" algn="ctr">
                  <a:solidFill>
                    <a:srgbClr val="000000"/>
                  </a:solidFill>
                  <a:prstDash val="solid"/>
                  <a:bevel/>
                </a:ln>
                <a:solidFill>
                  <a:srgbClr val="000000"/>
                </a:solidFill>
                <a:effectLst/>
                <a:latin typeface="Times New Roman"/>
                <a:ea typeface="Calibri"/>
                <a:cs typeface="Times New Roman"/>
              </a:rPr>
              <a:t>Whatman</a:t>
            </a:r>
            <a:r>
              <a:rPr lang="en-US" sz="1200" dirty="0">
                <a:ln w="6350" cap="rnd" cmpd="sng" algn="ctr">
                  <a:solidFill>
                    <a:srgbClr val="000000"/>
                  </a:solidFill>
                  <a:prstDash val="solid"/>
                  <a:bevel/>
                </a:ln>
                <a:solidFill>
                  <a:srgbClr val="000000"/>
                </a:solidFill>
                <a:effectLst/>
                <a:latin typeface="Times New Roman"/>
                <a:ea typeface="Calibri"/>
                <a:cs typeface="Times New Roman"/>
              </a:rPr>
              <a:t> D, Millipore)</a:t>
            </a:r>
            <a:endParaRPr lang="en-US" sz="1200" dirty="0">
              <a:effectLst/>
              <a:ea typeface="Calibri"/>
              <a:cs typeface="Times New Roman"/>
            </a:endParaRPr>
          </a:p>
        </p:txBody>
      </p:sp>
      <p:sp>
        <p:nvSpPr>
          <p:cNvPr id="9" name="Rounded Rectangle 8"/>
          <p:cNvSpPr/>
          <p:nvPr/>
        </p:nvSpPr>
        <p:spPr>
          <a:xfrm>
            <a:off x="5029200" y="3940411"/>
            <a:ext cx="3415488" cy="664535"/>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0"/>
              </a:spcAft>
            </a:pPr>
            <a:r>
              <a:rPr lang="en-US" dirty="0">
                <a:ln w="9525" cap="rnd" cmpd="sng" algn="ctr">
                  <a:solidFill>
                    <a:srgbClr val="000000"/>
                  </a:solidFill>
                  <a:prstDash val="solid"/>
                  <a:bevel/>
                </a:ln>
                <a:solidFill>
                  <a:srgbClr val="000000"/>
                </a:solidFill>
                <a:effectLst/>
                <a:latin typeface="Times New Roman"/>
                <a:ea typeface="Calibri"/>
                <a:cs typeface="Times New Roman"/>
              </a:rPr>
              <a:t>Soaked in ATES (linker)</a:t>
            </a:r>
            <a:endParaRPr lang="en-US" dirty="0">
              <a:effectLst/>
              <a:ea typeface="Calibri"/>
              <a:cs typeface="Times New Roman"/>
            </a:endParaRPr>
          </a:p>
          <a:p>
            <a:pPr marL="0" marR="0" algn="ctr">
              <a:lnSpc>
                <a:spcPct val="115000"/>
              </a:lnSpc>
              <a:spcBef>
                <a:spcPts val="0"/>
              </a:spcBef>
              <a:spcAft>
                <a:spcPts val="1000"/>
              </a:spcAft>
            </a:pPr>
            <a:r>
              <a:rPr lang="en-US" sz="1300" dirty="0">
                <a:ln w="9525" cap="rnd" cmpd="sng" algn="ctr">
                  <a:solidFill>
                    <a:srgbClr val="000000"/>
                  </a:solidFill>
                  <a:prstDash val="solid"/>
                  <a:bevel/>
                </a:ln>
                <a:solidFill>
                  <a:srgbClr val="000000"/>
                </a:solidFill>
                <a:effectLst/>
                <a:latin typeface="Times New Roman"/>
                <a:ea typeface="Calibri"/>
                <a:cs typeface="Times New Roman"/>
              </a:rPr>
              <a:t>(0%, 0.1%, and 0.5% solution in Dry Toluene)</a:t>
            </a:r>
            <a:endParaRPr lang="en-US" sz="1300" dirty="0">
              <a:effectLst/>
              <a:ea typeface="Calibri"/>
              <a:cs typeface="Times New Roman"/>
            </a:endParaRPr>
          </a:p>
        </p:txBody>
      </p:sp>
      <p:cxnSp>
        <p:nvCxnSpPr>
          <p:cNvPr id="11" name="Straight Arrow Connector 10"/>
          <p:cNvCxnSpPr/>
          <p:nvPr/>
        </p:nvCxnSpPr>
        <p:spPr>
          <a:xfrm>
            <a:off x="6776314" y="1712890"/>
            <a:ext cx="0" cy="28448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2" name="Straight Arrow Connector 11"/>
          <p:cNvCxnSpPr/>
          <p:nvPr/>
        </p:nvCxnSpPr>
        <p:spPr>
          <a:xfrm>
            <a:off x="6780995" y="2683170"/>
            <a:ext cx="0" cy="28448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3" name="Straight Arrow Connector 12"/>
          <p:cNvCxnSpPr/>
          <p:nvPr/>
        </p:nvCxnSpPr>
        <p:spPr>
          <a:xfrm>
            <a:off x="6774822" y="3655931"/>
            <a:ext cx="0" cy="28448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4" name="Straight Arrow Connector 13"/>
          <p:cNvCxnSpPr/>
          <p:nvPr/>
        </p:nvCxnSpPr>
        <p:spPr>
          <a:xfrm>
            <a:off x="6774822" y="4608490"/>
            <a:ext cx="0" cy="28448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pic>
        <p:nvPicPr>
          <p:cNvPr id="23"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304800" y="1712891"/>
            <a:ext cx="4664593" cy="4191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Rounded Rectangle 23"/>
          <p:cNvSpPr/>
          <p:nvPr/>
        </p:nvSpPr>
        <p:spPr>
          <a:xfrm>
            <a:off x="5036894" y="5848955"/>
            <a:ext cx="3407794" cy="704245"/>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0"/>
              </a:spcAft>
            </a:pPr>
            <a:r>
              <a:rPr lang="en-US" dirty="0">
                <a:ln w="9525" cap="rnd" cmpd="sng" algn="ctr">
                  <a:solidFill>
                    <a:srgbClr val="000000"/>
                  </a:solidFill>
                  <a:prstDash val="solid"/>
                  <a:bevel/>
                </a:ln>
                <a:solidFill>
                  <a:srgbClr val="000000"/>
                </a:solidFill>
                <a:effectLst/>
                <a:latin typeface="Times New Roman"/>
                <a:ea typeface="Calibri"/>
                <a:cs typeface="Times New Roman"/>
              </a:rPr>
              <a:t>Soaked in Spiropyran/EDC </a:t>
            </a:r>
            <a:endParaRPr lang="en-US" dirty="0">
              <a:effectLst/>
              <a:ea typeface="Calibri"/>
              <a:cs typeface="Times New Roman"/>
            </a:endParaRPr>
          </a:p>
          <a:p>
            <a:pPr marL="0" marR="0" algn="ctr">
              <a:lnSpc>
                <a:spcPct val="115000"/>
              </a:lnSpc>
              <a:spcBef>
                <a:spcPts val="0"/>
              </a:spcBef>
              <a:spcAft>
                <a:spcPts val="1000"/>
              </a:spcAft>
            </a:pPr>
            <a:r>
              <a:rPr lang="en-US" sz="1300" dirty="0">
                <a:ln w="9525" cap="rnd" cmpd="sng" algn="ctr">
                  <a:solidFill>
                    <a:srgbClr val="000000"/>
                  </a:solidFill>
                  <a:prstDash val="solid"/>
                  <a:bevel/>
                </a:ln>
                <a:solidFill>
                  <a:srgbClr val="000000"/>
                </a:solidFill>
                <a:effectLst/>
                <a:latin typeface="Times New Roman"/>
                <a:ea typeface="Calibri"/>
                <a:cs typeface="Times New Roman"/>
              </a:rPr>
              <a:t>(30 and 60 minutes)</a:t>
            </a:r>
            <a:endParaRPr lang="en-US" sz="1300" dirty="0">
              <a:effectLst/>
              <a:ea typeface="Calibri"/>
              <a:cs typeface="Times New Roman"/>
            </a:endParaRPr>
          </a:p>
        </p:txBody>
      </p:sp>
      <p:cxnSp>
        <p:nvCxnSpPr>
          <p:cNvPr id="25" name="Straight Arrow Connector 24"/>
          <p:cNvCxnSpPr/>
          <p:nvPr/>
        </p:nvCxnSpPr>
        <p:spPr>
          <a:xfrm>
            <a:off x="6789604" y="5578770"/>
            <a:ext cx="0" cy="28448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38348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500"/>
                                        <p:tgtEl>
                                          <p:spTgt spid="13"/>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500"/>
                                        <p:tgtEl>
                                          <p:spTgt spid="9"/>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fade">
                                      <p:cBhvr>
                                        <p:cTn id="41" dur="500"/>
                                        <p:tgtEl>
                                          <p:spTgt spid="14"/>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fade">
                                      <p:cBhvr>
                                        <p:cTn id="44" dur="500"/>
                                        <p:tgtEl>
                                          <p:spTgt spid="10"/>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500"/>
                                        <p:tgtEl>
                                          <p:spTgt spid="25"/>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fade">
                                      <p:cBhvr>
                                        <p:cTn id="5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P spid="6" grpId="0" animBg="1"/>
      <p:bldP spid="9" grpId="0" animBg="1"/>
      <p:bldP spid="2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Results</a:t>
            </a:r>
            <a:endParaRPr lang="en-US" dirty="0"/>
          </a:p>
        </p:txBody>
      </p:sp>
      <p:sp>
        <p:nvSpPr>
          <p:cNvPr id="3" name="Content Placeholder 2"/>
          <p:cNvSpPr>
            <a:spLocks noGrp="1"/>
          </p:cNvSpPr>
          <p:nvPr>
            <p:ph sz="quarter" idx="1"/>
          </p:nvPr>
        </p:nvSpPr>
        <p:spPr/>
        <p:txBody>
          <a:bodyPr/>
          <a:lstStyle/>
          <a:p>
            <a:r>
              <a:rPr lang="en-US" dirty="0" err="1" smtClean="0"/>
              <a:t>Whatman</a:t>
            </a:r>
            <a:r>
              <a:rPr lang="en-US" dirty="0" smtClean="0"/>
              <a:t> GF/D Glass Microfiber Filter Paper</a:t>
            </a:r>
          </a:p>
          <a:p>
            <a:r>
              <a:rPr lang="en-US" dirty="0" smtClean="0"/>
              <a:t>Incubated in 0.1% TBDS for 30 minutes</a:t>
            </a:r>
          </a:p>
          <a:p>
            <a:r>
              <a:rPr lang="en-US" dirty="0" smtClean="0"/>
              <a:t>Incubated in </a:t>
            </a:r>
            <a:r>
              <a:rPr lang="en-US" dirty="0"/>
              <a:t>0.1% </a:t>
            </a:r>
            <a:r>
              <a:rPr lang="en-US" dirty="0" smtClean="0"/>
              <a:t>ATES </a:t>
            </a:r>
            <a:r>
              <a:rPr lang="en-US" dirty="0" smtClean="0"/>
              <a:t>for 30 minutes</a:t>
            </a:r>
          </a:p>
          <a:p>
            <a:r>
              <a:rPr lang="en-US" dirty="0" smtClean="0"/>
              <a:t>Incubated </a:t>
            </a:r>
            <a:r>
              <a:rPr lang="en-US" dirty="0" smtClean="0"/>
              <a:t>in Spiropyran/EDC solution </a:t>
            </a:r>
            <a:r>
              <a:rPr lang="en-US" dirty="0" smtClean="0"/>
              <a:t>for 1 hour</a:t>
            </a:r>
          </a:p>
          <a:p>
            <a:pPr marL="0" indent="0">
              <a:buNone/>
            </a:pPr>
            <a:r>
              <a:rPr lang="en-US" dirty="0" smtClean="0"/>
              <a:t> </a:t>
            </a:r>
          </a:p>
          <a:p>
            <a:endParaRPr lang="en-US" dirty="0"/>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1509" y="3505200"/>
            <a:ext cx="3037091" cy="2526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143000" y="6172200"/>
            <a:ext cx="2762250" cy="381000"/>
          </a:xfrm>
          <a:prstGeom prst="rect">
            <a:avLst/>
          </a:prstGeom>
          <a:noFill/>
        </p:spPr>
        <p:txBody>
          <a:bodyPr wrap="square" rtlCol="0">
            <a:spAutoFit/>
          </a:bodyPr>
          <a:lstStyle/>
          <a:p>
            <a:pPr algn="ctr"/>
            <a:r>
              <a:rPr lang="en-US" dirty="0" smtClean="0"/>
              <a:t>UNDER VISIBLE LIGHT</a:t>
            </a:r>
            <a:endParaRPr lang="en-US" dirty="0"/>
          </a:p>
        </p:txBody>
      </p:sp>
      <p:sp>
        <p:nvSpPr>
          <p:cNvPr id="7" name="TextBox 6"/>
          <p:cNvSpPr txBox="1"/>
          <p:nvPr/>
        </p:nvSpPr>
        <p:spPr>
          <a:xfrm>
            <a:off x="5248276" y="6172200"/>
            <a:ext cx="2981324" cy="369332"/>
          </a:xfrm>
          <a:prstGeom prst="rect">
            <a:avLst/>
          </a:prstGeom>
          <a:noFill/>
        </p:spPr>
        <p:txBody>
          <a:bodyPr wrap="square" rtlCol="0">
            <a:spAutoFit/>
          </a:bodyPr>
          <a:lstStyle/>
          <a:p>
            <a:pPr algn="ctr"/>
            <a:r>
              <a:rPr lang="en-US" dirty="0" smtClean="0"/>
              <a:t>AFTER 30 SEC UV EXPOSURE</a:t>
            </a:r>
            <a:endParaRPr lang="en-US" dirty="0"/>
          </a:p>
        </p:txBody>
      </p:sp>
      <p:pic>
        <p:nvPicPr>
          <p:cNvPr id="6" name="Whatman_D_Trimmed_After_UV (1).avi">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rotWithShape="1">
          <a:blip r:embed="rId5"/>
          <a:srcRect l="15234" r="12830"/>
          <a:stretch/>
        </p:blipFill>
        <p:spPr>
          <a:xfrm>
            <a:off x="5116534" y="3380077"/>
            <a:ext cx="3393232" cy="2651234"/>
          </a:xfrm>
          <a:prstGeom prst="rect">
            <a:avLst/>
          </a:prstGeom>
        </p:spPr>
      </p:pic>
    </p:spTree>
    <p:extLst>
      <p:ext uri="{BB962C8B-B14F-4D97-AF65-F5344CB8AC3E}">
        <p14:creationId xmlns:p14="http://schemas.microsoft.com/office/powerpoint/2010/main" val="960941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050"/>
                                        </p:tgtEl>
                                        <p:attrNameLst>
                                          <p:attrName>style.visibility</p:attrName>
                                        </p:attrNameLst>
                                      </p:cBhvr>
                                      <p:to>
                                        <p:strVal val="visible"/>
                                      </p:to>
                                    </p:set>
                                    <p:animEffect transition="in" filter="fade">
                                      <p:cBhvr>
                                        <p:cTn id="27" dur="500"/>
                                        <p:tgtEl>
                                          <p:spTgt spid="2050"/>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500"/>
                                        <p:tgtEl>
                                          <p:spTgt spid="5"/>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5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fade">
                                      <p:cBhvr>
                                        <p:cTn id="3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39" fill="hold" display="0">
                  <p:stCondLst>
                    <p:cond delay="indefinite"/>
                  </p:stCondLst>
                </p:cTn>
                <p:tgtEl>
                  <p:spTgt spid="6"/>
                </p:tgtEl>
              </p:cMediaNode>
            </p:video>
          </p:childTnLst>
        </p:cTn>
      </p:par>
    </p:tnLst>
    <p:bldLst>
      <p:bldP spid="5"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sz="quarter" idx="1"/>
          </p:nvPr>
        </p:nvSpPr>
        <p:spPr/>
        <p:txBody>
          <a:bodyPr/>
          <a:lstStyle/>
          <a:p>
            <a:r>
              <a:rPr lang="en-US" dirty="0" smtClean="0"/>
              <a:t>Synthesize </a:t>
            </a:r>
            <a:r>
              <a:rPr lang="en-US" dirty="0"/>
              <a:t>s</a:t>
            </a:r>
            <a:r>
              <a:rPr lang="en-US" dirty="0" smtClean="0"/>
              <a:t>piropyrans using a low cost method</a:t>
            </a:r>
          </a:p>
          <a:p>
            <a:r>
              <a:rPr lang="en-US" dirty="0" smtClean="0"/>
              <a:t>Identify different medias to function</a:t>
            </a:r>
          </a:p>
          <a:p>
            <a:r>
              <a:rPr lang="en-US" dirty="0" smtClean="0"/>
              <a:t>Functionalized different surfaces</a:t>
            </a:r>
          </a:p>
          <a:p>
            <a:r>
              <a:rPr lang="en-US" dirty="0" smtClean="0"/>
              <a:t>Optimize the exposure parameters </a:t>
            </a:r>
          </a:p>
          <a:p>
            <a:r>
              <a:rPr lang="en-US" dirty="0" smtClean="0"/>
              <a:t>Paved a path for practical application of optically gating surfaces</a:t>
            </a:r>
            <a:endParaRPr lang="en-US" dirty="0"/>
          </a:p>
        </p:txBody>
      </p:sp>
    </p:spTree>
    <p:extLst>
      <p:ext uri="{BB962C8B-B14F-4D97-AF65-F5344CB8AC3E}">
        <p14:creationId xmlns:p14="http://schemas.microsoft.com/office/powerpoint/2010/main" val="2090994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Steps</a:t>
            </a:r>
            <a:endParaRPr lang="en-US" dirty="0"/>
          </a:p>
        </p:txBody>
      </p:sp>
      <p:sp>
        <p:nvSpPr>
          <p:cNvPr id="3" name="Content Placeholder 2"/>
          <p:cNvSpPr>
            <a:spLocks noGrp="1"/>
          </p:cNvSpPr>
          <p:nvPr>
            <p:ph sz="quarter" idx="1"/>
          </p:nvPr>
        </p:nvSpPr>
        <p:spPr/>
        <p:txBody>
          <a:bodyPr/>
          <a:lstStyle/>
          <a:p>
            <a:r>
              <a:rPr lang="en-US" dirty="0" smtClean="0"/>
              <a:t>Optimize Reagent Concentrations and Incubation </a:t>
            </a:r>
            <a:r>
              <a:rPr lang="en-US" dirty="0" smtClean="0"/>
              <a:t>Time</a:t>
            </a:r>
          </a:p>
          <a:p>
            <a:r>
              <a:rPr lang="en-US" dirty="0" smtClean="0"/>
              <a:t>Quantify Amount of Reagents on </a:t>
            </a:r>
            <a:r>
              <a:rPr lang="en-US" dirty="0"/>
              <a:t>Surface using </a:t>
            </a:r>
            <a:r>
              <a:rPr lang="en-US" dirty="0" err="1" smtClean="0"/>
              <a:t>Thermogravimetric</a:t>
            </a:r>
            <a:r>
              <a:rPr lang="en-US" dirty="0" smtClean="0"/>
              <a:t> Analysis (TGA) </a:t>
            </a:r>
            <a:endParaRPr lang="en-US" dirty="0" smtClean="0"/>
          </a:p>
          <a:p>
            <a:r>
              <a:rPr lang="en-US" dirty="0" smtClean="0"/>
              <a:t>Test Different Types of Filter Papers and Surfaces</a:t>
            </a:r>
          </a:p>
          <a:p>
            <a:r>
              <a:rPr lang="en-US" dirty="0" smtClean="0"/>
              <a:t>Apply on Larger Scale</a:t>
            </a:r>
          </a:p>
          <a:p>
            <a:endParaRPr lang="en-US" dirty="0"/>
          </a:p>
        </p:txBody>
      </p:sp>
    </p:spTree>
    <p:extLst>
      <p:ext uri="{BB962C8B-B14F-4D97-AF65-F5344CB8AC3E}">
        <p14:creationId xmlns:p14="http://schemas.microsoft.com/office/powerpoint/2010/main" val="3575733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Acknowledgements</a:t>
            </a:r>
            <a:endParaRPr lang="en-US" dirty="0"/>
          </a:p>
        </p:txBody>
      </p:sp>
      <p:sp>
        <p:nvSpPr>
          <p:cNvPr id="5" name="Content Placeholder 4"/>
          <p:cNvSpPr>
            <a:spLocks noGrp="1"/>
          </p:cNvSpPr>
          <p:nvPr>
            <p:ph sz="quarter" idx="1"/>
          </p:nvPr>
        </p:nvSpPr>
        <p:spPr/>
        <p:txBody>
          <a:bodyPr/>
          <a:lstStyle/>
          <a:p>
            <a:r>
              <a:rPr lang="en-US" dirty="0" smtClean="0"/>
              <a:t>Dr. Vince </a:t>
            </a:r>
            <a:r>
              <a:rPr lang="en-US" dirty="0" err="1" smtClean="0"/>
              <a:t>Remcho</a:t>
            </a:r>
            <a:endParaRPr lang="en-US" dirty="0" smtClean="0"/>
          </a:p>
          <a:p>
            <a:r>
              <a:rPr lang="en-US" dirty="0" smtClean="0"/>
              <a:t>Lindsey </a:t>
            </a:r>
            <a:r>
              <a:rPr lang="en-US" dirty="0" err="1" smtClean="0"/>
              <a:t>Sequeira</a:t>
            </a:r>
            <a:endParaRPr lang="en-US" dirty="0" smtClean="0"/>
          </a:p>
          <a:p>
            <a:r>
              <a:rPr lang="en-US" dirty="0" smtClean="0"/>
              <a:t>Leslie </a:t>
            </a:r>
            <a:r>
              <a:rPr lang="en-US" dirty="0" err="1" smtClean="0"/>
              <a:t>Loh</a:t>
            </a:r>
            <a:endParaRPr lang="en-US" dirty="0" smtClean="0"/>
          </a:p>
          <a:p>
            <a:r>
              <a:rPr lang="en-US" dirty="0" err="1" smtClean="0"/>
              <a:t>Remcho</a:t>
            </a:r>
            <a:r>
              <a:rPr lang="en-US" dirty="0" smtClean="0"/>
              <a:t> Research Group </a:t>
            </a:r>
          </a:p>
          <a:p>
            <a:r>
              <a:rPr lang="en-US" dirty="0" smtClean="0"/>
              <a:t>Dr. Chris </a:t>
            </a:r>
            <a:r>
              <a:rPr lang="en-US" dirty="0" err="1" smtClean="0"/>
              <a:t>Beaudry</a:t>
            </a:r>
            <a:r>
              <a:rPr lang="en-US" dirty="0"/>
              <a:t> </a:t>
            </a:r>
            <a:r>
              <a:rPr lang="en-US" dirty="0" smtClean="0"/>
              <a:t>and Jessica </a:t>
            </a:r>
            <a:r>
              <a:rPr lang="en-US" dirty="0" err="1" smtClean="0"/>
              <a:t>Vellucci</a:t>
            </a:r>
            <a:endParaRPr lang="en-US" dirty="0" smtClean="0"/>
          </a:p>
          <a:p>
            <a:r>
              <a:rPr lang="en-US" dirty="0" smtClean="0"/>
              <a:t>Dr. Kevin Ahern</a:t>
            </a:r>
          </a:p>
          <a:p>
            <a:r>
              <a:rPr lang="en-US" dirty="0" smtClean="0"/>
              <a:t>SURE Science Award Funding </a:t>
            </a:r>
            <a:endParaRPr lang="en-US" dirty="0"/>
          </a:p>
        </p:txBody>
      </p:sp>
    </p:spTree>
    <p:extLst>
      <p:ext uri="{BB962C8B-B14F-4D97-AF65-F5344CB8AC3E}">
        <p14:creationId xmlns:p14="http://schemas.microsoft.com/office/powerpoint/2010/main" val="24801987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this mean? </a:t>
            </a:r>
            <a:endParaRPr lang="en-US" dirty="0"/>
          </a:p>
        </p:txBody>
      </p:sp>
      <p:sp>
        <p:nvSpPr>
          <p:cNvPr id="3" name="Content Placeholder 2"/>
          <p:cNvSpPr>
            <a:spLocks noGrp="1"/>
          </p:cNvSpPr>
          <p:nvPr>
            <p:ph sz="quarter" idx="1"/>
          </p:nvPr>
        </p:nvSpPr>
        <p:spPr/>
        <p:txBody>
          <a:bodyPr/>
          <a:lstStyle/>
          <a:p>
            <a:r>
              <a:rPr lang="en-US" dirty="0" smtClean="0"/>
              <a:t>Microfluidics: </a:t>
            </a:r>
            <a:r>
              <a:rPr lang="en-US" dirty="0"/>
              <a:t>Device that uses small volumes </a:t>
            </a:r>
          </a:p>
          <a:p>
            <a:r>
              <a:rPr lang="en-US" dirty="0" err="1" smtClean="0"/>
              <a:t>Photoactuated</a:t>
            </a:r>
            <a:r>
              <a:rPr lang="en-US" dirty="0" smtClean="0"/>
              <a:t>: Operates using light</a:t>
            </a:r>
          </a:p>
          <a:p>
            <a:r>
              <a:rPr lang="en-US" dirty="0" smtClean="0"/>
              <a:t>Spiropyrans: </a:t>
            </a:r>
            <a:r>
              <a:rPr lang="en-US" dirty="0" smtClean="0"/>
              <a:t>photochromic </a:t>
            </a:r>
            <a:r>
              <a:rPr lang="en-US" dirty="0" smtClean="0"/>
              <a:t>molecules</a:t>
            </a:r>
            <a:endParaRPr lang="en-US" dirty="0"/>
          </a:p>
        </p:txBody>
      </p:sp>
      <p:pic>
        <p:nvPicPr>
          <p:cNvPr id="5" name="Content Placeholder 4"/>
          <p:cNvPicPr>
            <a:picLocks noGrp="1" noChangeAspect="1"/>
          </p:cNvPicPr>
          <p:nvPr>
            <p:ph sz="quarter" idx="4294967295"/>
          </p:nvPr>
        </p:nvPicPr>
        <p:blipFill>
          <a:blip r:embed="rId3">
            <a:extLst>
              <a:ext uri="{28A0092B-C50C-407E-A947-70E740481C1C}">
                <a14:useLocalDpi xmlns:a14="http://schemas.microsoft.com/office/drawing/2010/main" val="0"/>
              </a:ext>
            </a:extLst>
          </a:blip>
          <a:stretch>
            <a:fillRect/>
          </a:stretch>
        </p:blipFill>
        <p:spPr>
          <a:xfrm>
            <a:off x="1371600" y="3200400"/>
            <a:ext cx="6721475" cy="2814638"/>
          </a:xfrm>
        </p:spPr>
      </p:pic>
      <p:pic>
        <p:nvPicPr>
          <p:cNvPr id="7"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6269"/>
          <a:stretch/>
        </p:blipFill>
        <p:spPr bwMode="auto">
          <a:xfrm>
            <a:off x="5928853" y="1915961"/>
            <a:ext cx="2903465" cy="11059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t="11204"/>
          <a:stretch/>
        </p:blipFill>
        <p:spPr bwMode="auto">
          <a:xfrm>
            <a:off x="5939175" y="1915961"/>
            <a:ext cx="2893143" cy="1112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82144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is this Important?</a:t>
            </a:r>
            <a:endParaRPr lang="en-US" dirty="0"/>
          </a:p>
        </p:txBody>
      </p:sp>
      <p:sp>
        <p:nvSpPr>
          <p:cNvPr id="4" name="Content Placeholder 3"/>
          <p:cNvSpPr>
            <a:spLocks noGrp="1"/>
          </p:cNvSpPr>
          <p:nvPr>
            <p:ph sz="quarter" idx="1"/>
          </p:nvPr>
        </p:nvSpPr>
        <p:spPr>
          <a:xfrm>
            <a:off x="762000" y="2133600"/>
            <a:ext cx="3429000" cy="3200400"/>
          </a:xfrm>
        </p:spPr>
        <p:txBody>
          <a:bodyPr/>
          <a:lstStyle/>
          <a:p>
            <a:r>
              <a:rPr lang="en-US" dirty="0" smtClean="0"/>
              <a:t>Chemistry in a test tube is not practical </a:t>
            </a:r>
          </a:p>
          <a:p>
            <a:pPr marL="0" indent="0">
              <a:buNone/>
            </a:pPr>
            <a:endParaRPr lang="en-US" dirty="0" smtClean="0"/>
          </a:p>
          <a:p>
            <a:r>
              <a:rPr lang="en-US" dirty="0"/>
              <a:t>Controls how much reagent and when reagents react</a:t>
            </a:r>
          </a:p>
          <a:p>
            <a:endParaRPr lang="en-US" dirty="0"/>
          </a:p>
        </p:txBody>
      </p:sp>
      <p:pic>
        <p:nvPicPr>
          <p:cNvPr id="3074" name="Picture 2"/>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bwMode="auto">
          <a:xfrm>
            <a:off x="4191000" y="1693044"/>
            <a:ext cx="4519721" cy="42505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3471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fade">
                                      <p:cBhvr>
                                        <p:cTn id="12" dur="500"/>
                                        <p:tgtEl>
                                          <p:spTgt spid="307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do we care? </a:t>
            </a:r>
            <a:endParaRPr lang="en-US" dirty="0"/>
          </a:p>
        </p:txBody>
      </p:sp>
      <p:sp>
        <p:nvSpPr>
          <p:cNvPr id="4" name="Content Placeholder 3"/>
          <p:cNvSpPr>
            <a:spLocks noGrp="1"/>
          </p:cNvSpPr>
          <p:nvPr>
            <p:ph sz="quarter" idx="1"/>
          </p:nvPr>
        </p:nvSpPr>
        <p:spPr>
          <a:xfrm>
            <a:off x="914400" y="1447800"/>
            <a:ext cx="7543800" cy="4572000"/>
          </a:xfrm>
        </p:spPr>
        <p:txBody>
          <a:bodyPr/>
          <a:lstStyle/>
          <a:p>
            <a:r>
              <a:rPr lang="en-US" dirty="0" smtClean="0"/>
              <a:t>Hydrophilic </a:t>
            </a:r>
            <a:r>
              <a:rPr lang="en-US" dirty="0" err="1" smtClean="0"/>
              <a:t>vs</a:t>
            </a:r>
            <a:r>
              <a:rPr lang="en-US" dirty="0" smtClean="0"/>
              <a:t> Hydrophobic within seconds</a:t>
            </a:r>
          </a:p>
          <a:p>
            <a:r>
              <a:rPr lang="en-US" dirty="0"/>
              <a:t>Inexpensive</a:t>
            </a:r>
          </a:p>
          <a:p>
            <a:r>
              <a:rPr lang="en-US" dirty="0" smtClean="0"/>
              <a:t>No mechanical pump, a separation column, or detector</a:t>
            </a:r>
          </a:p>
          <a:p>
            <a:r>
              <a:rPr lang="en-US" dirty="0" smtClean="0"/>
              <a:t>Regulate transport across membrane media</a:t>
            </a:r>
          </a:p>
          <a:p>
            <a:endParaRPr lang="en-US" dirty="0"/>
          </a:p>
        </p:txBody>
      </p:sp>
      <p:pic>
        <p:nvPicPr>
          <p:cNvPr id="8" name="Content Placeholder 7"/>
          <p:cNvPicPr>
            <a:picLocks noGrp="1" noChangeAspect="1"/>
          </p:cNvPicPr>
          <p:nvPr>
            <p:ph sz="quarter" idx="2"/>
          </p:nvPr>
        </p:nvPicPr>
        <p:blipFill rotWithShape="1">
          <a:blip r:embed="rId3">
            <a:extLst>
              <a:ext uri="{28A0092B-C50C-407E-A947-70E740481C1C}">
                <a14:useLocalDpi xmlns:a14="http://schemas.microsoft.com/office/drawing/2010/main" val="0"/>
              </a:ext>
            </a:extLst>
          </a:blip>
          <a:srcRect r="32651" b="4486"/>
          <a:stretch/>
        </p:blipFill>
        <p:spPr>
          <a:xfrm>
            <a:off x="2670175" y="3428143"/>
            <a:ext cx="3654425" cy="2839307"/>
          </a:xfrm>
        </p:spPr>
      </p:pic>
      <p:pic>
        <p:nvPicPr>
          <p:cNvPr id="9" name="Content Placeholder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29811" y="3586162"/>
            <a:ext cx="6721475" cy="2814638"/>
          </a:xfrm>
          <a:prstGeom prst="rect">
            <a:avLst/>
          </a:prstGeom>
        </p:spPr>
      </p:pic>
    </p:spTree>
    <p:extLst>
      <p:ext uri="{BB962C8B-B14F-4D97-AF65-F5344CB8AC3E}">
        <p14:creationId xmlns:p14="http://schemas.microsoft.com/office/powerpoint/2010/main" val="28136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9"/>
                                        </p:tgtEl>
                                      </p:cBhvr>
                                    </p:animEffect>
                                    <p:set>
                                      <p:cBhvr>
                                        <p:cTn id="17" dur="1" fill="hold">
                                          <p:stCondLst>
                                            <p:cond delay="499"/>
                                          </p:stCondLst>
                                        </p:cTn>
                                        <p:tgtEl>
                                          <p:spTgt spid="9"/>
                                        </p:tgtEl>
                                        <p:attrNameLst>
                                          <p:attrName>style.visibility</p:attrName>
                                        </p:attrNameLst>
                                      </p:cBhvr>
                                      <p:to>
                                        <p:strVal val="hidden"/>
                                      </p:to>
                                    </p:set>
                                  </p:childTnLst>
                                </p:cTn>
                              </p:par>
                              <p:par>
                                <p:cTn id="18" presetID="10" presetClass="entr" presetSubtype="0"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animEffect transition="in" filter="fade">
                                      <p:cBhvr>
                                        <p:cTn id="25" dur="500"/>
                                        <p:tgtEl>
                                          <p:spTgt spid="4">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4">
                                            <p:txEl>
                                              <p:pRg st="2" end="2"/>
                                            </p:txEl>
                                          </p:spTgt>
                                        </p:tgtEl>
                                        <p:attrNameLst>
                                          <p:attrName>style.visibility</p:attrName>
                                        </p:attrNameLst>
                                      </p:cBhvr>
                                      <p:to>
                                        <p:strVal val="visible"/>
                                      </p:to>
                                    </p:set>
                                    <p:animEffect transition="in" filter="fade">
                                      <p:cBhvr>
                                        <p:cTn id="30" dur="500"/>
                                        <p:tgtEl>
                                          <p:spTgt spid="4">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4">
                                            <p:txEl>
                                              <p:pRg st="3" end="3"/>
                                            </p:txEl>
                                          </p:spTgt>
                                        </p:tgtEl>
                                        <p:attrNameLst>
                                          <p:attrName>style.visibility</p:attrName>
                                        </p:attrNameLst>
                                      </p:cBhvr>
                                      <p:to>
                                        <p:strVal val="visible"/>
                                      </p:to>
                                    </p:set>
                                    <p:animEffect transition="in" filter="fade">
                                      <p:cBhvr>
                                        <p:cTn id="35"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a:t>
            </a:r>
            <a:endParaRPr lang="en-US" dirty="0"/>
          </a:p>
        </p:txBody>
      </p:sp>
      <p:sp>
        <p:nvSpPr>
          <p:cNvPr id="3" name="Content Placeholder 2"/>
          <p:cNvSpPr>
            <a:spLocks noGrp="1"/>
          </p:cNvSpPr>
          <p:nvPr>
            <p:ph sz="quarter" idx="1"/>
          </p:nvPr>
        </p:nvSpPr>
        <p:spPr>
          <a:xfrm>
            <a:off x="914400" y="1447800"/>
            <a:ext cx="7391400" cy="4572000"/>
          </a:xfrm>
        </p:spPr>
        <p:txBody>
          <a:bodyPr/>
          <a:lstStyle/>
          <a:p>
            <a:r>
              <a:rPr lang="en-US" dirty="0" smtClean="0"/>
              <a:t>Control release of chemicals without altering device </a:t>
            </a:r>
            <a:endParaRPr lang="en-US" dirty="0"/>
          </a:p>
        </p:txBody>
      </p:sp>
      <p:pic>
        <p:nvPicPr>
          <p:cNvPr id="1026" name="Picture 2" descr="http://rockmaninoff.files.wordpress.com/2011/06/gc_picture-027m_albertfolchlab1.jpg"/>
          <p:cNvPicPr>
            <a:picLocks noGrp="1" noChangeAspect="1" noChangeArrowheads="1"/>
          </p:cNvPicPr>
          <p:nvPr>
            <p:ph sz="quarter" idx="2"/>
          </p:nvPr>
        </p:nvPicPr>
        <p:blipFill>
          <a:blip r:embed="rId3" cstate="print">
            <a:extLst>
              <a:ext uri="{28A0092B-C50C-407E-A947-70E740481C1C}">
                <a14:useLocalDpi xmlns:a14="http://schemas.microsoft.com/office/drawing/2010/main" val="0"/>
              </a:ext>
            </a:extLst>
          </a:blip>
          <a:srcRect/>
          <a:stretch>
            <a:fillRect/>
          </a:stretch>
        </p:blipFill>
        <p:spPr bwMode="auto">
          <a:xfrm>
            <a:off x="1511686" y="2133600"/>
            <a:ext cx="6108314" cy="40849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4522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fade">
                                      <p:cBhvr>
                                        <p:cTn id="10"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Background</a:t>
            </a:r>
            <a:endParaRPr lang="en-US" dirty="0"/>
          </a:p>
        </p:txBody>
      </p:sp>
      <p:sp>
        <p:nvSpPr>
          <p:cNvPr id="7" name="Content Placeholder 6"/>
          <p:cNvSpPr>
            <a:spLocks noGrp="1"/>
          </p:cNvSpPr>
          <p:nvPr>
            <p:ph sz="quarter" idx="1"/>
          </p:nvPr>
        </p:nvSpPr>
        <p:spPr>
          <a:xfrm>
            <a:off x="914400" y="1676400"/>
            <a:ext cx="7315200" cy="2057400"/>
          </a:xfrm>
        </p:spPr>
        <p:txBody>
          <a:bodyPr/>
          <a:lstStyle/>
          <a:p>
            <a:r>
              <a:rPr lang="en-US" dirty="0" smtClean="0"/>
              <a:t>Clean water </a:t>
            </a:r>
          </a:p>
          <a:p>
            <a:r>
              <a:rPr lang="en-US" dirty="0" smtClean="0"/>
              <a:t>Captures Heavy Metals: </a:t>
            </a:r>
            <a:r>
              <a:rPr lang="en-US" dirty="0" err="1" smtClean="0"/>
              <a:t>Pb</a:t>
            </a:r>
            <a:r>
              <a:rPr lang="en-US" dirty="0" smtClean="0"/>
              <a:t> and Li</a:t>
            </a:r>
          </a:p>
          <a:p>
            <a:pPr marL="0" indent="0">
              <a:buNone/>
            </a:pPr>
            <a:endParaRPr lang="en-US" dirty="0"/>
          </a:p>
        </p:txBody>
      </p:sp>
      <p:pic>
        <p:nvPicPr>
          <p:cNvPr id="10" name="Content Placeholder 4"/>
          <p:cNvPicPr>
            <a:picLocks noGrp="1" noChangeAspect="1"/>
          </p:cNvPicPr>
          <p:nvPr>
            <p:ph sz="quarter" idx="4294967295"/>
          </p:nvPr>
        </p:nvPicPr>
        <p:blipFill rotWithShape="1">
          <a:blip r:embed="rId3">
            <a:extLst>
              <a:ext uri="{28A0092B-C50C-407E-A947-70E740481C1C}">
                <a14:useLocalDpi xmlns:a14="http://schemas.microsoft.com/office/drawing/2010/main" val="0"/>
              </a:ext>
            </a:extLst>
          </a:blip>
          <a:srcRect t="18339" r="58090" b="20878"/>
          <a:stretch/>
        </p:blipFill>
        <p:spPr>
          <a:xfrm>
            <a:off x="5793658" y="1295400"/>
            <a:ext cx="2816942" cy="1710812"/>
          </a:xfrm>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3124200"/>
            <a:ext cx="8105775" cy="330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39447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fade">
                                      <p:cBhvr>
                                        <p:cTn id="7" dur="500"/>
                                        <p:tgtEl>
                                          <p:spTgt spid="10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fade">
                                      <p:cBhvr>
                                        <p:cTn id="17"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a:t>
            </a:r>
            <a:endParaRPr lang="en-US" dirty="0"/>
          </a:p>
        </p:txBody>
      </p:sp>
      <p:sp>
        <p:nvSpPr>
          <p:cNvPr id="6" name="Content Placeholder 5"/>
          <p:cNvSpPr>
            <a:spLocks noGrp="1"/>
          </p:cNvSpPr>
          <p:nvPr>
            <p:ph sz="quarter" idx="1"/>
          </p:nvPr>
        </p:nvSpPr>
        <p:spPr/>
        <p:txBody>
          <a:bodyPr/>
          <a:lstStyle/>
          <a:p>
            <a:r>
              <a:rPr lang="en-US" dirty="0" smtClean="0"/>
              <a:t>Limit to the reversibility of reaction</a:t>
            </a:r>
          </a:p>
          <a:p>
            <a:r>
              <a:rPr lang="en-US" dirty="0" smtClean="0"/>
              <a:t>Contact Angle Measurement: </a:t>
            </a:r>
            <a:endParaRPr lang="en-US" dirty="0"/>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00050" y="2971800"/>
            <a:ext cx="843915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066800" y="4876800"/>
            <a:ext cx="2286000" cy="369332"/>
          </a:xfrm>
          <a:prstGeom prst="rect">
            <a:avLst/>
          </a:prstGeom>
          <a:noFill/>
        </p:spPr>
        <p:txBody>
          <a:bodyPr wrap="square" rtlCol="0">
            <a:spAutoFit/>
          </a:bodyPr>
          <a:lstStyle/>
          <a:p>
            <a:pPr algn="ctr"/>
            <a:r>
              <a:rPr lang="en-US" dirty="0" smtClean="0"/>
              <a:t>Hydrophilic </a:t>
            </a:r>
            <a:endParaRPr lang="en-US" dirty="0"/>
          </a:p>
        </p:txBody>
      </p:sp>
      <p:sp>
        <p:nvSpPr>
          <p:cNvPr id="10" name="TextBox 9"/>
          <p:cNvSpPr txBox="1"/>
          <p:nvPr/>
        </p:nvSpPr>
        <p:spPr>
          <a:xfrm>
            <a:off x="6019800" y="4876800"/>
            <a:ext cx="2286000" cy="369332"/>
          </a:xfrm>
          <a:prstGeom prst="rect">
            <a:avLst/>
          </a:prstGeom>
          <a:noFill/>
        </p:spPr>
        <p:txBody>
          <a:bodyPr wrap="square" rtlCol="0">
            <a:spAutoFit/>
          </a:bodyPr>
          <a:lstStyle/>
          <a:p>
            <a:pPr algn="ctr"/>
            <a:r>
              <a:rPr lang="en-US" dirty="0" smtClean="0"/>
              <a:t>Hydrophobic</a:t>
            </a:r>
            <a:endParaRPr lang="en-US" dirty="0"/>
          </a:p>
        </p:txBody>
      </p:sp>
    </p:spTree>
    <p:extLst>
      <p:ext uri="{BB962C8B-B14F-4D97-AF65-F5344CB8AC3E}">
        <p14:creationId xmlns:p14="http://schemas.microsoft.com/office/powerpoint/2010/main" val="141476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a:t>
            </a:r>
            <a:endParaRPr lang="en-US" dirty="0"/>
          </a:p>
        </p:txBody>
      </p:sp>
      <p:pic>
        <p:nvPicPr>
          <p:cNvPr id="5" name="Content Placeholder 4"/>
          <p:cNvPicPr>
            <a:picLocks noGrp="1" noChangeAspect="1"/>
          </p:cNvPicPr>
          <p:nvPr>
            <p:ph sz="quarter" idx="2"/>
          </p:nvPr>
        </p:nvPicPr>
        <p:blipFill>
          <a:blip r:embed="rId3">
            <a:extLst>
              <a:ext uri="{28A0092B-C50C-407E-A947-70E740481C1C}">
                <a14:useLocalDpi xmlns:a14="http://schemas.microsoft.com/office/drawing/2010/main" val="0"/>
              </a:ext>
            </a:extLst>
          </a:blip>
          <a:stretch>
            <a:fillRect/>
          </a:stretch>
        </p:blipFill>
        <p:spPr>
          <a:xfrm>
            <a:off x="228600" y="1371600"/>
            <a:ext cx="8496300" cy="5124057"/>
          </a:xfrm>
        </p:spPr>
      </p:pic>
      <p:pic>
        <p:nvPicPr>
          <p:cNvPr id="409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50000" t="28550" r="8274"/>
          <a:stretch/>
        </p:blipFill>
        <p:spPr bwMode="auto">
          <a:xfrm>
            <a:off x="1828800" y="1554017"/>
            <a:ext cx="609600" cy="7409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4270" t="40393" r="43582"/>
          <a:stretch/>
        </p:blipFill>
        <p:spPr bwMode="auto">
          <a:xfrm>
            <a:off x="2209800" y="3733800"/>
            <a:ext cx="770816" cy="625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993984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Synthesis Step 1 </a:t>
            </a:r>
            <a:endParaRPr lang="en-US" dirty="0"/>
          </a:p>
        </p:txBody>
      </p:sp>
      <p:sp>
        <p:nvSpPr>
          <p:cNvPr id="7" name="Content Placeholder 6"/>
          <p:cNvSpPr>
            <a:spLocks noGrp="1"/>
          </p:cNvSpPr>
          <p:nvPr>
            <p:ph sz="quarter" idx="1"/>
          </p:nvPr>
        </p:nvSpPr>
        <p:spPr>
          <a:xfrm>
            <a:off x="914400" y="1524002"/>
            <a:ext cx="3749040" cy="3809998"/>
          </a:xfrm>
        </p:spPr>
        <p:txBody>
          <a:bodyPr>
            <a:normAutofit fontScale="92500"/>
          </a:bodyPr>
          <a:lstStyle/>
          <a:p>
            <a:r>
              <a:rPr lang="en-US" dirty="0" smtClean="0"/>
              <a:t>1:1 ratio of 2,3,3-trimethylindolenine and methyl-4-bromobutyrate in chloroform</a:t>
            </a:r>
          </a:p>
          <a:p>
            <a:r>
              <a:rPr lang="en-US" dirty="0" smtClean="0"/>
              <a:t>Reflux for 24 hours</a:t>
            </a:r>
          </a:p>
          <a:p>
            <a:r>
              <a:rPr lang="en-US" dirty="0" smtClean="0"/>
              <a:t>Structure confirmed with Thin Layer Chromatography (TLC) and Nuclear Magnetic Resonance (NMR)</a:t>
            </a:r>
          </a:p>
        </p:txBody>
      </p:sp>
      <p:pic>
        <p:nvPicPr>
          <p:cNvPr id="5122" name="Picture 2" descr="C:\Users\Jamy Lee\Downloads\photo.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7484" t="15482" r="18145" b="18693"/>
          <a:stretch/>
        </p:blipFill>
        <p:spPr bwMode="auto">
          <a:xfrm rot="5400000">
            <a:off x="4737836" y="1689834"/>
            <a:ext cx="4038598" cy="309733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5309581"/>
            <a:ext cx="7202346" cy="13960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8697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Effect transition="in" filter="fade">
                                      <p:cBhvr>
                                        <p:cTn id="10" dur="500"/>
                                        <p:tgtEl>
                                          <p:spTgt spid="205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animEffect transition="in" filter="fade">
                                      <p:cBhvr>
                                        <p:cTn id="15" dur="500"/>
                                        <p:tgtEl>
                                          <p:spTgt spid="7">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7">
                                            <p:txEl>
                                              <p:pRg st="2" end="2"/>
                                            </p:txEl>
                                          </p:spTgt>
                                        </p:tgtEl>
                                        <p:attrNameLst>
                                          <p:attrName>style.visibility</p:attrName>
                                        </p:attrNameLst>
                                      </p:cBhvr>
                                      <p:to>
                                        <p:strVal val="visible"/>
                                      </p:to>
                                    </p:set>
                                    <p:animEffect transition="in" filter="fade">
                                      <p:cBhvr>
                                        <p:cTn id="20"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4503</TotalTime>
  <Words>973</Words>
  <Application>Microsoft Office PowerPoint</Application>
  <PresentationFormat>On-screen Show (4:3)</PresentationFormat>
  <Paragraphs>131</Paragraphs>
  <Slides>19</Slides>
  <Notes>10</Notes>
  <HiddenSlides>0</HiddenSlides>
  <MMClips>1</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Equity</vt:lpstr>
      <vt:lpstr>Photoactuated Droplet Microfluidics Enabled via Spiropyrans</vt:lpstr>
      <vt:lpstr>What does this mean? </vt:lpstr>
      <vt:lpstr>Why is this Important?</vt:lpstr>
      <vt:lpstr>Why do we care? </vt:lpstr>
      <vt:lpstr>Goal</vt:lpstr>
      <vt:lpstr>Background</vt:lpstr>
      <vt:lpstr>Problem</vt:lpstr>
      <vt:lpstr>Problem</vt:lpstr>
      <vt:lpstr>Synthesis Step 1 </vt:lpstr>
      <vt:lpstr>Synthesis Part 2</vt:lpstr>
      <vt:lpstr>Synthesis Part 2</vt:lpstr>
      <vt:lpstr>Synthesis Part 3</vt:lpstr>
      <vt:lpstr>Spiropyran as a paper</vt:lpstr>
      <vt:lpstr>Functionalization on Glass Microfiber Paper</vt:lpstr>
      <vt:lpstr>Methods</vt:lpstr>
      <vt:lpstr>Results</vt:lpstr>
      <vt:lpstr>Conclusion</vt:lpstr>
      <vt:lpstr>Future Steps</vt:lpstr>
      <vt:lpstr>Acknowledgements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Jamy Lee</dc:creator>
  <cp:lastModifiedBy>Jamy Lee</cp:lastModifiedBy>
  <cp:revision>93</cp:revision>
  <cp:lastPrinted>2014-09-17T17:24:52Z</cp:lastPrinted>
  <dcterms:created xsi:type="dcterms:W3CDTF">2014-07-08T07:24:01Z</dcterms:created>
  <dcterms:modified xsi:type="dcterms:W3CDTF">2014-09-17T20:41:11Z</dcterms:modified>
</cp:coreProperties>
</file>